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8" r:id="rId2"/>
    <p:sldId id="286" r:id="rId3"/>
    <p:sldId id="290" r:id="rId4"/>
    <p:sldId id="291" r:id="rId5"/>
    <p:sldId id="285" r:id="rId6"/>
    <p:sldId id="292" r:id="rId7"/>
    <p:sldId id="297" r:id="rId8"/>
    <p:sldId id="296" r:id="rId9"/>
    <p:sldId id="294" r:id="rId10"/>
    <p:sldId id="283" r:id="rId11"/>
    <p:sldId id="284" r:id="rId12"/>
    <p:sldId id="295" r:id="rId13"/>
    <p:sldId id="298" r:id="rId14"/>
    <p:sldId id="299" r:id="rId15"/>
    <p:sldId id="287" r:id="rId16"/>
    <p:sldId id="28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thish Kumar Rajendiran" initials="SKR" lastIdx="1" clrIdx="0">
    <p:extLst>
      <p:ext uri="{19B8F6BF-5375-455C-9EA6-DF929625EA0E}">
        <p15:presenceInfo xmlns:p15="http://schemas.microsoft.com/office/powerpoint/2012/main" userId="S::sathish.rajendiran@anaplan.com::3add2e7c-492d-490a-a88e-ae030e15c2a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886F"/>
    <a:srgbClr val="518BF2"/>
    <a:srgbClr val="A50000"/>
    <a:srgbClr val="E9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31"/>
    <p:restoredTop sz="90476"/>
  </p:normalViewPr>
  <p:slideViewPr>
    <p:cSldViewPr snapToGrid="0" snapToObjects="1">
      <p:cViewPr varScale="1">
        <p:scale>
          <a:sx n="94" d="100"/>
          <a:sy n="94" d="100"/>
        </p:scale>
        <p:origin x="17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E2EB4E-9F0C-B140-AAD6-EA21B55A4F29}" type="datetimeFigureOut">
              <a:rPr lang="en-US" smtClean="0"/>
              <a:t>6/18/20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21078-1B9B-7440-9290-F3FEBB2288DF}" type="slidenum">
              <a:rPr lang="en-US" smtClean="0"/>
              <a:t>‹#›</a:t>
            </a:fld>
            <a:endParaRPr lang="en-US"/>
          </a:p>
        </p:txBody>
      </p:sp>
    </p:spTree>
    <p:extLst>
      <p:ext uri="{BB962C8B-B14F-4D97-AF65-F5344CB8AC3E}">
        <p14:creationId xmlns:p14="http://schemas.microsoft.com/office/powerpoint/2010/main" val="3806063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121078-1B9B-7440-9290-F3FEBB2288DF}" type="slidenum">
              <a:rPr lang="en-US" smtClean="0"/>
              <a:t>1</a:t>
            </a:fld>
            <a:endParaRPr lang="en-US"/>
          </a:p>
        </p:txBody>
      </p:sp>
    </p:spTree>
    <p:extLst>
      <p:ext uri="{BB962C8B-B14F-4D97-AF65-F5344CB8AC3E}">
        <p14:creationId xmlns:p14="http://schemas.microsoft.com/office/powerpoint/2010/main" val="4004064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B63CD-068D-9B4E-9821-CD264EB68B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903EDC-85F1-154C-9454-56341576E8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145575-741E-994C-862D-2ADA1E81FF53}"/>
              </a:ext>
            </a:extLst>
          </p:cNvPr>
          <p:cNvSpPr>
            <a:spLocks noGrp="1"/>
          </p:cNvSpPr>
          <p:nvPr>
            <p:ph type="dt" sz="half" idx="10"/>
          </p:nvPr>
        </p:nvSpPr>
        <p:spPr/>
        <p:txBody>
          <a:bodyPr/>
          <a:lstStyle/>
          <a:p>
            <a:fld id="{7320AC84-3118-4C47-9053-A0E89AC79358}" type="datetimeFigureOut">
              <a:rPr lang="en-US" smtClean="0"/>
              <a:t>6/18/20</a:t>
            </a:fld>
            <a:endParaRPr lang="en-US"/>
          </a:p>
        </p:txBody>
      </p:sp>
      <p:sp>
        <p:nvSpPr>
          <p:cNvPr id="5" name="Footer Placeholder 4">
            <a:extLst>
              <a:ext uri="{FF2B5EF4-FFF2-40B4-BE49-F238E27FC236}">
                <a16:creationId xmlns:a16="http://schemas.microsoft.com/office/drawing/2014/main" id="{8EF0A753-23BB-5346-B0FF-3AB77D06E0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74B3A-A3B1-DE48-A797-B7DED6F86281}"/>
              </a:ext>
            </a:extLst>
          </p:cNvPr>
          <p:cNvSpPr>
            <a:spLocks noGrp="1"/>
          </p:cNvSpPr>
          <p:nvPr>
            <p:ph type="sldNum" sz="quarter" idx="12"/>
          </p:nvPr>
        </p:nvSpPr>
        <p:spPr/>
        <p:txBody>
          <a:bodyPr/>
          <a:lstStyle/>
          <a:p>
            <a:fld id="{46B8E3C2-678E-0040-BA83-29A6B9F7E9DE}" type="slidenum">
              <a:rPr lang="en-US" smtClean="0"/>
              <a:t>‹#›</a:t>
            </a:fld>
            <a:endParaRPr lang="en-US"/>
          </a:p>
        </p:txBody>
      </p:sp>
    </p:spTree>
    <p:extLst>
      <p:ext uri="{BB962C8B-B14F-4D97-AF65-F5344CB8AC3E}">
        <p14:creationId xmlns:p14="http://schemas.microsoft.com/office/powerpoint/2010/main" val="544607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7A9E1-82C9-6B4B-97A3-8E5EF00FB8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9720D8-9241-C445-8DB6-570FF54490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C0471C-6967-5A42-AC78-EECAE77FC1A0}"/>
              </a:ext>
            </a:extLst>
          </p:cNvPr>
          <p:cNvSpPr>
            <a:spLocks noGrp="1"/>
          </p:cNvSpPr>
          <p:nvPr>
            <p:ph type="dt" sz="half" idx="10"/>
          </p:nvPr>
        </p:nvSpPr>
        <p:spPr/>
        <p:txBody>
          <a:bodyPr/>
          <a:lstStyle/>
          <a:p>
            <a:fld id="{7320AC84-3118-4C47-9053-A0E89AC79358}" type="datetimeFigureOut">
              <a:rPr lang="en-US" smtClean="0"/>
              <a:t>6/18/20</a:t>
            </a:fld>
            <a:endParaRPr lang="en-US"/>
          </a:p>
        </p:txBody>
      </p:sp>
      <p:sp>
        <p:nvSpPr>
          <p:cNvPr id="5" name="Footer Placeholder 4">
            <a:extLst>
              <a:ext uri="{FF2B5EF4-FFF2-40B4-BE49-F238E27FC236}">
                <a16:creationId xmlns:a16="http://schemas.microsoft.com/office/drawing/2014/main" id="{A013F13B-E6F1-1540-9283-388CF414CB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E7401D-31AB-404D-9EE2-5DB2FE8416CE}"/>
              </a:ext>
            </a:extLst>
          </p:cNvPr>
          <p:cNvSpPr>
            <a:spLocks noGrp="1"/>
          </p:cNvSpPr>
          <p:nvPr>
            <p:ph type="sldNum" sz="quarter" idx="12"/>
          </p:nvPr>
        </p:nvSpPr>
        <p:spPr/>
        <p:txBody>
          <a:bodyPr/>
          <a:lstStyle/>
          <a:p>
            <a:fld id="{46B8E3C2-678E-0040-BA83-29A6B9F7E9DE}" type="slidenum">
              <a:rPr lang="en-US" smtClean="0"/>
              <a:t>‹#›</a:t>
            </a:fld>
            <a:endParaRPr lang="en-US"/>
          </a:p>
        </p:txBody>
      </p:sp>
    </p:spTree>
    <p:extLst>
      <p:ext uri="{BB962C8B-B14F-4D97-AF65-F5344CB8AC3E}">
        <p14:creationId xmlns:p14="http://schemas.microsoft.com/office/powerpoint/2010/main" val="995522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717BFA-1E82-0B46-8C6C-61BCDAE620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1009E4-2B7B-6B45-A442-500EFE4C97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C6F626-A986-D24F-9391-337AA2CADFE3}"/>
              </a:ext>
            </a:extLst>
          </p:cNvPr>
          <p:cNvSpPr>
            <a:spLocks noGrp="1"/>
          </p:cNvSpPr>
          <p:nvPr>
            <p:ph type="dt" sz="half" idx="10"/>
          </p:nvPr>
        </p:nvSpPr>
        <p:spPr/>
        <p:txBody>
          <a:bodyPr/>
          <a:lstStyle/>
          <a:p>
            <a:fld id="{7320AC84-3118-4C47-9053-A0E89AC79358}" type="datetimeFigureOut">
              <a:rPr lang="en-US" smtClean="0"/>
              <a:t>6/18/20</a:t>
            </a:fld>
            <a:endParaRPr lang="en-US"/>
          </a:p>
        </p:txBody>
      </p:sp>
      <p:sp>
        <p:nvSpPr>
          <p:cNvPr id="5" name="Footer Placeholder 4">
            <a:extLst>
              <a:ext uri="{FF2B5EF4-FFF2-40B4-BE49-F238E27FC236}">
                <a16:creationId xmlns:a16="http://schemas.microsoft.com/office/drawing/2014/main" id="{9DDFCDE0-6AB0-D144-A020-51ACBFEE27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61E4CF-0430-C74A-AA2B-01CF50716292}"/>
              </a:ext>
            </a:extLst>
          </p:cNvPr>
          <p:cNvSpPr>
            <a:spLocks noGrp="1"/>
          </p:cNvSpPr>
          <p:nvPr>
            <p:ph type="sldNum" sz="quarter" idx="12"/>
          </p:nvPr>
        </p:nvSpPr>
        <p:spPr/>
        <p:txBody>
          <a:bodyPr/>
          <a:lstStyle/>
          <a:p>
            <a:fld id="{46B8E3C2-678E-0040-BA83-29A6B9F7E9DE}" type="slidenum">
              <a:rPr lang="en-US" smtClean="0"/>
              <a:t>‹#›</a:t>
            </a:fld>
            <a:endParaRPr lang="en-US"/>
          </a:p>
        </p:txBody>
      </p:sp>
    </p:spTree>
    <p:extLst>
      <p:ext uri="{BB962C8B-B14F-4D97-AF65-F5344CB8AC3E}">
        <p14:creationId xmlns:p14="http://schemas.microsoft.com/office/powerpoint/2010/main" val="1587140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6C47-DFD1-8A43-B3C3-1D4A63714E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8D41D3-BB54-3E4D-A40D-7652425944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CEE0DC-2B2E-9E47-8DA6-2F80B7C88B34}"/>
              </a:ext>
            </a:extLst>
          </p:cNvPr>
          <p:cNvSpPr>
            <a:spLocks noGrp="1"/>
          </p:cNvSpPr>
          <p:nvPr>
            <p:ph type="dt" sz="half" idx="10"/>
          </p:nvPr>
        </p:nvSpPr>
        <p:spPr/>
        <p:txBody>
          <a:bodyPr/>
          <a:lstStyle/>
          <a:p>
            <a:fld id="{7320AC84-3118-4C47-9053-A0E89AC79358}" type="datetimeFigureOut">
              <a:rPr lang="en-US" smtClean="0"/>
              <a:t>6/18/20</a:t>
            </a:fld>
            <a:endParaRPr lang="en-US"/>
          </a:p>
        </p:txBody>
      </p:sp>
      <p:sp>
        <p:nvSpPr>
          <p:cNvPr id="5" name="Footer Placeholder 4">
            <a:extLst>
              <a:ext uri="{FF2B5EF4-FFF2-40B4-BE49-F238E27FC236}">
                <a16:creationId xmlns:a16="http://schemas.microsoft.com/office/drawing/2014/main" id="{04A43875-4280-6D4C-9B13-E4E437EF4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6C52B-312F-5A44-A9D3-A68CD4FBC341}"/>
              </a:ext>
            </a:extLst>
          </p:cNvPr>
          <p:cNvSpPr>
            <a:spLocks noGrp="1"/>
          </p:cNvSpPr>
          <p:nvPr>
            <p:ph type="sldNum" sz="quarter" idx="12"/>
          </p:nvPr>
        </p:nvSpPr>
        <p:spPr/>
        <p:txBody>
          <a:bodyPr/>
          <a:lstStyle/>
          <a:p>
            <a:fld id="{46B8E3C2-678E-0040-BA83-29A6B9F7E9DE}" type="slidenum">
              <a:rPr lang="en-US" smtClean="0"/>
              <a:t>‹#›</a:t>
            </a:fld>
            <a:endParaRPr lang="en-US"/>
          </a:p>
        </p:txBody>
      </p:sp>
    </p:spTree>
    <p:extLst>
      <p:ext uri="{BB962C8B-B14F-4D97-AF65-F5344CB8AC3E}">
        <p14:creationId xmlns:p14="http://schemas.microsoft.com/office/powerpoint/2010/main" val="1670628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D2499-3AF0-1545-940B-FE83D0070C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1F13C7-5DEC-2B44-B4B2-5BAA9D7C46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40C5FF-CB57-B84D-BA5E-A87DA04CA103}"/>
              </a:ext>
            </a:extLst>
          </p:cNvPr>
          <p:cNvSpPr>
            <a:spLocks noGrp="1"/>
          </p:cNvSpPr>
          <p:nvPr>
            <p:ph type="dt" sz="half" idx="10"/>
          </p:nvPr>
        </p:nvSpPr>
        <p:spPr/>
        <p:txBody>
          <a:bodyPr/>
          <a:lstStyle/>
          <a:p>
            <a:fld id="{7320AC84-3118-4C47-9053-A0E89AC79358}" type="datetimeFigureOut">
              <a:rPr lang="en-US" smtClean="0"/>
              <a:t>6/18/20</a:t>
            </a:fld>
            <a:endParaRPr lang="en-US"/>
          </a:p>
        </p:txBody>
      </p:sp>
      <p:sp>
        <p:nvSpPr>
          <p:cNvPr id="5" name="Footer Placeholder 4">
            <a:extLst>
              <a:ext uri="{FF2B5EF4-FFF2-40B4-BE49-F238E27FC236}">
                <a16:creationId xmlns:a16="http://schemas.microsoft.com/office/drawing/2014/main" id="{6C9D05E7-F0F0-4B44-9553-7AC8FC359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D94733-374D-A449-8569-B3B685432929}"/>
              </a:ext>
            </a:extLst>
          </p:cNvPr>
          <p:cNvSpPr>
            <a:spLocks noGrp="1"/>
          </p:cNvSpPr>
          <p:nvPr>
            <p:ph type="sldNum" sz="quarter" idx="12"/>
          </p:nvPr>
        </p:nvSpPr>
        <p:spPr/>
        <p:txBody>
          <a:bodyPr/>
          <a:lstStyle/>
          <a:p>
            <a:fld id="{46B8E3C2-678E-0040-BA83-29A6B9F7E9DE}" type="slidenum">
              <a:rPr lang="en-US" smtClean="0"/>
              <a:t>‹#›</a:t>
            </a:fld>
            <a:endParaRPr lang="en-US"/>
          </a:p>
        </p:txBody>
      </p:sp>
    </p:spTree>
    <p:extLst>
      <p:ext uri="{BB962C8B-B14F-4D97-AF65-F5344CB8AC3E}">
        <p14:creationId xmlns:p14="http://schemas.microsoft.com/office/powerpoint/2010/main" val="1637488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81C92-F375-894A-BB44-48F6B18EAC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FED91C-C548-2844-B82C-A56F96E0A7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E9B18A-BC72-034F-A76A-49A092B221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C7A0C9-5ACD-1745-83BD-215A2B628516}"/>
              </a:ext>
            </a:extLst>
          </p:cNvPr>
          <p:cNvSpPr>
            <a:spLocks noGrp="1"/>
          </p:cNvSpPr>
          <p:nvPr>
            <p:ph type="dt" sz="half" idx="10"/>
          </p:nvPr>
        </p:nvSpPr>
        <p:spPr/>
        <p:txBody>
          <a:bodyPr/>
          <a:lstStyle/>
          <a:p>
            <a:fld id="{7320AC84-3118-4C47-9053-A0E89AC79358}" type="datetimeFigureOut">
              <a:rPr lang="en-US" smtClean="0"/>
              <a:t>6/18/20</a:t>
            </a:fld>
            <a:endParaRPr lang="en-US"/>
          </a:p>
        </p:txBody>
      </p:sp>
      <p:sp>
        <p:nvSpPr>
          <p:cNvPr id="6" name="Footer Placeholder 5">
            <a:extLst>
              <a:ext uri="{FF2B5EF4-FFF2-40B4-BE49-F238E27FC236}">
                <a16:creationId xmlns:a16="http://schemas.microsoft.com/office/drawing/2014/main" id="{F4ED99E9-614E-C344-AB45-196BF0D324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EFB486-3DD3-8B46-8FD5-FD7D466BDDA7}"/>
              </a:ext>
            </a:extLst>
          </p:cNvPr>
          <p:cNvSpPr>
            <a:spLocks noGrp="1"/>
          </p:cNvSpPr>
          <p:nvPr>
            <p:ph type="sldNum" sz="quarter" idx="12"/>
          </p:nvPr>
        </p:nvSpPr>
        <p:spPr/>
        <p:txBody>
          <a:bodyPr/>
          <a:lstStyle/>
          <a:p>
            <a:fld id="{46B8E3C2-678E-0040-BA83-29A6B9F7E9DE}" type="slidenum">
              <a:rPr lang="en-US" smtClean="0"/>
              <a:t>‹#›</a:t>
            </a:fld>
            <a:endParaRPr lang="en-US"/>
          </a:p>
        </p:txBody>
      </p:sp>
    </p:spTree>
    <p:extLst>
      <p:ext uri="{BB962C8B-B14F-4D97-AF65-F5344CB8AC3E}">
        <p14:creationId xmlns:p14="http://schemas.microsoft.com/office/powerpoint/2010/main" val="77177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9AFCD-11C9-094A-9DEA-7D23F1FD3D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2872EE-877F-2D4A-955D-60C022264D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9CEFD7-7BD2-6540-83CD-D3A20AB1D2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9B4321-207A-E94C-AB3A-7628B9811E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664042-6093-1747-A8FC-A5B87DF66D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2636EF-1327-4D46-B1EB-FFB199F78321}"/>
              </a:ext>
            </a:extLst>
          </p:cNvPr>
          <p:cNvSpPr>
            <a:spLocks noGrp="1"/>
          </p:cNvSpPr>
          <p:nvPr>
            <p:ph type="dt" sz="half" idx="10"/>
          </p:nvPr>
        </p:nvSpPr>
        <p:spPr/>
        <p:txBody>
          <a:bodyPr/>
          <a:lstStyle/>
          <a:p>
            <a:fld id="{7320AC84-3118-4C47-9053-A0E89AC79358}" type="datetimeFigureOut">
              <a:rPr lang="en-US" smtClean="0"/>
              <a:t>6/18/20</a:t>
            </a:fld>
            <a:endParaRPr lang="en-US"/>
          </a:p>
        </p:txBody>
      </p:sp>
      <p:sp>
        <p:nvSpPr>
          <p:cNvPr id="8" name="Footer Placeholder 7">
            <a:extLst>
              <a:ext uri="{FF2B5EF4-FFF2-40B4-BE49-F238E27FC236}">
                <a16:creationId xmlns:a16="http://schemas.microsoft.com/office/drawing/2014/main" id="{234488E4-193D-DB4F-9F67-1CA835A7E2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39B699-491D-224A-85CB-30AF71509601}"/>
              </a:ext>
            </a:extLst>
          </p:cNvPr>
          <p:cNvSpPr>
            <a:spLocks noGrp="1"/>
          </p:cNvSpPr>
          <p:nvPr>
            <p:ph type="sldNum" sz="quarter" idx="12"/>
          </p:nvPr>
        </p:nvSpPr>
        <p:spPr/>
        <p:txBody>
          <a:bodyPr/>
          <a:lstStyle/>
          <a:p>
            <a:fld id="{46B8E3C2-678E-0040-BA83-29A6B9F7E9DE}" type="slidenum">
              <a:rPr lang="en-US" smtClean="0"/>
              <a:t>‹#›</a:t>
            </a:fld>
            <a:endParaRPr lang="en-US"/>
          </a:p>
        </p:txBody>
      </p:sp>
    </p:spTree>
    <p:extLst>
      <p:ext uri="{BB962C8B-B14F-4D97-AF65-F5344CB8AC3E}">
        <p14:creationId xmlns:p14="http://schemas.microsoft.com/office/powerpoint/2010/main" val="2998717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C886-0EB6-8E43-95AC-C5BF753FB9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530BA1-DFFB-8245-AFD8-ECEAD53A9FAE}"/>
              </a:ext>
            </a:extLst>
          </p:cNvPr>
          <p:cNvSpPr>
            <a:spLocks noGrp="1"/>
          </p:cNvSpPr>
          <p:nvPr>
            <p:ph type="dt" sz="half" idx="10"/>
          </p:nvPr>
        </p:nvSpPr>
        <p:spPr/>
        <p:txBody>
          <a:bodyPr/>
          <a:lstStyle/>
          <a:p>
            <a:fld id="{7320AC84-3118-4C47-9053-A0E89AC79358}" type="datetimeFigureOut">
              <a:rPr lang="en-US" smtClean="0"/>
              <a:t>6/18/20</a:t>
            </a:fld>
            <a:endParaRPr lang="en-US"/>
          </a:p>
        </p:txBody>
      </p:sp>
      <p:sp>
        <p:nvSpPr>
          <p:cNvPr id="4" name="Footer Placeholder 3">
            <a:extLst>
              <a:ext uri="{FF2B5EF4-FFF2-40B4-BE49-F238E27FC236}">
                <a16:creationId xmlns:a16="http://schemas.microsoft.com/office/drawing/2014/main" id="{8E51830E-A98E-7C4D-9794-5AA7FA9290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5CCDFF-93E5-3F41-9D81-79EDBF8E41C4}"/>
              </a:ext>
            </a:extLst>
          </p:cNvPr>
          <p:cNvSpPr>
            <a:spLocks noGrp="1"/>
          </p:cNvSpPr>
          <p:nvPr>
            <p:ph type="sldNum" sz="quarter" idx="12"/>
          </p:nvPr>
        </p:nvSpPr>
        <p:spPr/>
        <p:txBody>
          <a:bodyPr/>
          <a:lstStyle/>
          <a:p>
            <a:fld id="{46B8E3C2-678E-0040-BA83-29A6B9F7E9DE}" type="slidenum">
              <a:rPr lang="en-US" smtClean="0"/>
              <a:t>‹#›</a:t>
            </a:fld>
            <a:endParaRPr lang="en-US"/>
          </a:p>
        </p:txBody>
      </p:sp>
    </p:spTree>
    <p:extLst>
      <p:ext uri="{BB962C8B-B14F-4D97-AF65-F5344CB8AC3E}">
        <p14:creationId xmlns:p14="http://schemas.microsoft.com/office/powerpoint/2010/main" val="312007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8044A1-A184-6448-A20E-B335610603D3}"/>
              </a:ext>
            </a:extLst>
          </p:cNvPr>
          <p:cNvSpPr>
            <a:spLocks noGrp="1"/>
          </p:cNvSpPr>
          <p:nvPr>
            <p:ph type="dt" sz="half" idx="10"/>
          </p:nvPr>
        </p:nvSpPr>
        <p:spPr/>
        <p:txBody>
          <a:bodyPr/>
          <a:lstStyle/>
          <a:p>
            <a:fld id="{7320AC84-3118-4C47-9053-A0E89AC79358}" type="datetimeFigureOut">
              <a:rPr lang="en-US" smtClean="0"/>
              <a:t>6/18/20</a:t>
            </a:fld>
            <a:endParaRPr lang="en-US"/>
          </a:p>
        </p:txBody>
      </p:sp>
      <p:sp>
        <p:nvSpPr>
          <p:cNvPr id="3" name="Footer Placeholder 2">
            <a:extLst>
              <a:ext uri="{FF2B5EF4-FFF2-40B4-BE49-F238E27FC236}">
                <a16:creationId xmlns:a16="http://schemas.microsoft.com/office/drawing/2014/main" id="{1B7494B6-5378-8A41-BC9C-130E0995BB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7E5B65-8F5A-184E-8C6B-40484D870276}"/>
              </a:ext>
            </a:extLst>
          </p:cNvPr>
          <p:cNvSpPr>
            <a:spLocks noGrp="1"/>
          </p:cNvSpPr>
          <p:nvPr>
            <p:ph type="sldNum" sz="quarter" idx="12"/>
          </p:nvPr>
        </p:nvSpPr>
        <p:spPr/>
        <p:txBody>
          <a:bodyPr/>
          <a:lstStyle/>
          <a:p>
            <a:fld id="{46B8E3C2-678E-0040-BA83-29A6B9F7E9DE}" type="slidenum">
              <a:rPr lang="en-US" smtClean="0"/>
              <a:t>‹#›</a:t>
            </a:fld>
            <a:endParaRPr lang="en-US"/>
          </a:p>
        </p:txBody>
      </p:sp>
    </p:spTree>
    <p:extLst>
      <p:ext uri="{BB962C8B-B14F-4D97-AF65-F5344CB8AC3E}">
        <p14:creationId xmlns:p14="http://schemas.microsoft.com/office/powerpoint/2010/main" val="2663360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3647-50CF-4E41-9BED-F80C891C5A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96741D-23C7-EA4A-A624-252B7B240B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2B0945-0D63-DE43-B0C4-BAD7940249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39AB4-B3F5-044D-A5BC-4B81198B7366}"/>
              </a:ext>
            </a:extLst>
          </p:cNvPr>
          <p:cNvSpPr>
            <a:spLocks noGrp="1"/>
          </p:cNvSpPr>
          <p:nvPr>
            <p:ph type="dt" sz="half" idx="10"/>
          </p:nvPr>
        </p:nvSpPr>
        <p:spPr/>
        <p:txBody>
          <a:bodyPr/>
          <a:lstStyle/>
          <a:p>
            <a:fld id="{7320AC84-3118-4C47-9053-A0E89AC79358}" type="datetimeFigureOut">
              <a:rPr lang="en-US" smtClean="0"/>
              <a:t>6/18/20</a:t>
            </a:fld>
            <a:endParaRPr lang="en-US"/>
          </a:p>
        </p:txBody>
      </p:sp>
      <p:sp>
        <p:nvSpPr>
          <p:cNvPr id="6" name="Footer Placeholder 5">
            <a:extLst>
              <a:ext uri="{FF2B5EF4-FFF2-40B4-BE49-F238E27FC236}">
                <a16:creationId xmlns:a16="http://schemas.microsoft.com/office/drawing/2014/main" id="{1E49EE85-C47E-134A-84C4-83D684619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24E215-4C13-4741-B3DA-C59E5FBE11E4}"/>
              </a:ext>
            </a:extLst>
          </p:cNvPr>
          <p:cNvSpPr>
            <a:spLocks noGrp="1"/>
          </p:cNvSpPr>
          <p:nvPr>
            <p:ph type="sldNum" sz="quarter" idx="12"/>
          </p:nvPr>
        </p:nvSpPr>
        <p:spPr/>
        <p:txBody>
          <a:bodyPr/>
          <a:lstStyle/>
          <a:p>
            <a:fld id="{46B8E3C2-678E-0040-BA83-29A6B9F7E9DE}" type="slidenum">
              <a:rPr lang="en-US" smtClean="0"/>
              <a:t>‹#›</a:t>
            </a:fld>
            <a:endParaRPr lang="en-US"/>
          </a:p>
        </p:txBody>
      </p:sp>
    </p:spTree>
    <p:extLst>
      <p:ext uri="{BB962C8B-B14F-4D97-AF65-F5344CB8AC3E}">
        <p14:creationId xmlns:p14="http://schemas.microsoft.com/office/powerpoint/2010/main" val="1862179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7F61A-5082-1C43-93A6-5B43D9D646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43762E-49C1-7543-86DE-3133E978B8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42D3F5-78C6-3949-A871-18146184A3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0D4658-BD89-5E43-8F07-4F0D5F53E016}"/>
              </a:ext>
            </a:extLst>
          </p:cNvPr>
          <p:cNvSpPr>
            <a:spLocks noGrp="1"/>
          </p:cNvSpPr>
          <p:nvPr>
            <p:ph type="dt" sz="half" idx="10"/>
          </p:nvPr>
        </p:nvSpPr>
        <p:spPr/>
        <p:txBody>
          <a:bodyPr/>
          <a:lstStyle/>
          <a:p>
            <a:fld id="{7320AC84-3118-4C47-9053-A0E89AC79358}" type="datetimeFigureOut">
              <a:rPr lang="en-US" smtClean="0"/>
              <a:t>6/18/20</a:t>
            </a:fld>
            <a:endParaRPr lang="en-US"/>
          </a:p>
        </p:txBody>
      </p:sp>
      <p:sp>
        <p:nvSpPr>
          <p:cNvPr id="6" name="Footer Placeholder 5">
            <a:extLst>
              <a:ext uri="{FF2B5EF4-FFF2-40B4-BE49-F238E27FC236}">
                <a16:creationId xmlns:a16="http://schemas.microsoft.com/office/drawing/2014/main" id="{3981BA28-E4D0-4642-82DB-AB7FD65926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9B17D-F32C-E841-9EED-F395DC1F0694}"/>
              </a:ext>
            </a:extLst>
          </p:cNvPr>
          <p:cNvSpPr>
            <a:spLocks noGrp="1"/>
          </p:cNvSpPr>
          <p:nvPr>
            <p:ph type="sldNum" sz="quarter" idx="12"/>
          </p:nvPr>
        </p:nvSpPr>
        <p:spPr/>
        <p:txBody>
          <a:bodyPr/>
          <a:lstStyle/>
          <a:p>
            <a:fld id="{46B8E3C2-678E-0040-BA83-29A6B9F7E9DE}" type="slidenum">
              <a:rPr lang="en-US" smtClean="0"/>
              <a:t>‹#›</a:t>
            </a:fld>
            <a:endParaRPr lang="en-US"/>
          </a:p>
        </p:txBody>
      </p:sp>
    </p:spTree>
    <p:extLst>
      <p:ext uri="{BB962C8B-B14F-4D97-AF65-F5344CB8AC3E}">
        <p14:creationId xmlns:p14="http://schemas.microsoft.com/office/powerpoint/2010/main" val="1721504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A66ED9-E122-0947-92EE-9383AFBD32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07EE23-CB21-8F4C-83D6-B7AC509ED1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396709-A5BB-C847-AA84-24241362C8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20AC84-3118-4C47-9053-A0E89AC79358}" type="datetimeFigureOut">
              <a:rPr lang="en-US" smtClean="0"/>
              <a:t>6/18/20</a:t>
            </a:fld>
            <a:endParaRPr lang="en-US"/>
          </a:p>
        </p:txBody>
      </p:sp>
      <p:sp>
        <p:nvSpPr>
          <p:cNvPr id="5" name="Footer Placeholder 4">
            <a:extLst>
              <a:ext uri="{FF2B5EF4-FFF2-40B4-BE49-F238E27FC236}">
                <a16:creationId xmlns:a16="http://schemas.microsoft.com/office/drawing/2014/main" id="{BD512B6C-E6A5-104B-9FC1-029126B822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AEC4C4-FFCE-0D4A-A0D6-0ED1550FA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8E3C2-678E-0040-BA83-29A6B9F7E9DE}" type="slidenum">
              <a:rPr lang="en-US" smtClean="0"/>
              <a:t>‹#›</a:t>
            </a:fld>
            <a:endParaRPr lang="en-US"/>
          </a:p>
        </p:txBody>
      </p:sp>
    </p:spTree>
    <p:extLst>
      <p:ext uri="{BB962C8B-B14F-4D97-AF65-F5344CB8AC3E}">
        <p14:creationId xmlns:p14="http://schemas.microsoft.com/office/powerpoint/2010/main" val="1270399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png"/><Relationship Id="rId7" Type="http://schemas.openxmlformats.org/officeDocument/2006/relationships/image" Target="../media/image5.tiff"/><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tiff"/><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732CE5D2-F335-4246-9551-8DA8940EF1F6}"/>
              </a:ext>
            </a:extLst>
          </p:cNvPr>
          <p:cNvPicPr>
            <a:picLocks noChangeAspect="1"/>
          </p:cNvPicPr>
          <p:nvPr/>
        </p:nvPicPr>
        <p:blipFill>
          <a:blip r:embed="rId3"/>
          <a:stretch>
            <a:fillRect/>
          </a:stretch>
        </p:blipFill>
        <p:spPr>
          <a:xfrm>
            <a:off x="4844228" y="5141196"/>
            <a:ext cx="2529146" cy="1195693"/>
          </a:xfrm>
          <a:prstGeom prst="rect">
            <a:avLst/>
          </a:prstGeom>
        </p:spPr>
      </p:pic>
      <p:pic>
        <p:nvPicPr>
          <p:cNvPr id="13" name="Picture 12">
            <a:extLst>
              <a:ext uri="{FF2B5EF4-FFF2-40B4-BE49-F238E27FC236}">
                <a16:creationId xmlns:a16="http://schemas.microsoft.com/office/drawing/2014/main" id="{3C2849AE-986F-234F-A52A-5AE058779457}"/>
              </a:ext>
            </a:extLst>
          </p:cNvPr>
          <p:cNvPicPr>
            <a:picLocks noChangeAspect="1"/>
          </p:cNvPicPr>
          <p:nvPr/>
        </p:nvPicPr>
        <p:blipFill>
          <a:blip r:embed="rId4"/>
          <a:stretch>
            <a:fillRect/>
          </a:stretch>
        </p:blipFill>
        <p:spPr>
          <a:xfrm>
            <a:off x="2430233" y="889876"/>
            <a:ext cx="2743200" cy="770914"/>
          </a:xfrm>
          <a:prstGeom prst="rect">
            <a:avLst/>
          </a:prstGeom>
        </p:spPr>
      </p:pic>
      <p:pic>
        <p:nvPicPr>
          <p:cNvPr id="81" name="Picture 80">
            <a:extLst>
              <a:ext uri="{FF2B5EF4-FFF2-40B4-BE49-F238E27FC236}">
                <a16:creationId xmlns:a16="http://schemas.microsoft.com/office/drawing/2014/main" id="{17457D9C-2894-464B-B9FE-F26FAC2D2909}"/>
              </a:ext>
            </a:extLst>
          </p:cNvPr>
          <p:cNvPicPr>
            <a:picLocks noChangeAspect="1"/>
          </p:cNvPicPr>
          <p:nvPr/>
        </p:nvPicPr>
        <p:blipFill>
          <a:blip r:embed="rId5"/>
          <a:stretch>
            <a:fillRect/>
          </a:stretch>
        </p:blipFill>
        <p:spPr>
          <a:xfrm>
            <a:off x="5323967" y="853135"/>
            <a:ext cx="1468010" cy="864718"/>
          </a:xfrm>
          <a:prstGeom prst="rect">
            <a:avLst/>
          </a:prstGeom>
        </p:spPr>
      </p:pic>
      <p:sp>
        <p:nvSpPr>
          <p:cNvPr id="54" name="Title 1">
            <a:extLst>
              <a:ext uri="{FF2B5EF4-FFF2-40B4-BE49-F238E27FC236}">
                <a16:creationId xmlns:a16="http://schemas.microsoft.com/office/drawing/2014/main" id="{49017031-E06E-D647-B348-8A743AA07EE1}"/>
              </a:ext>
            </a:extLst>
          </p:cNvPr>
          <p:cNvSpPr txBox="1">
            <a:spLocks/>
          </p:cNvSpPr>
          <p:nvPr/>
        </p:nvSpPr>
        <p:spPr>
          <a:xfrm>
            <a:off x="0" y="0"/>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endParaRPr lang="en-US" sz="2400" dirty="0">
              <a:solidFill>
                <a:schemeClr val="bg1"/>
              </a:solidFill>
              <a:latin typeface="+mn-lt"/>
            </a:endParaRPr>
          </a:p>
        </p:txBody>
      </p:sp>
      <p:sp>
        <p:nvSpPr>
          <p:cNvPr id="59" name="Title 1">
            <a:extLst>
              <a:ext uri="{FF2B5EF4-FFF2-40B4-BE49-F238E27FC236}">
                <a16:creationId xmlns:a16="http://schemas.microsoft.com/office/drawing/2014/main" id="{3B92893E-B3EF-7B49-8818-E9FD2CDEB9E3}"/>
              </a:ext>
            </a:extLst>
          </p:cNvPr>
          <p:cNvSpPr txBox="1">
            <a:spLocks/>
          </p:cNvSpPr>
          <p:nvPr/>
        </p:nvSpPr>
        <p:spPr>
          <a:xfrm>
            <a:off x="0" y="280438"/>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r>
              <a:rPr lang="en-US" sz="2400" dirty="0">
                <a:solidFill>
                  <a:schemeClr val="bg1"/>
                </a:solidFill>
              </a:rPr>
              <a:t>Process Improvement Project – Improve Sales Commission Process</a:t>
            </a:r>
            <a:endParaRPr lang="en-US" sz="2400" dirty="0">
              <a:solidFill>
                <a:schemeClr val="bg1"/>
              </a:solidFill>
              <a:latin typeface="+mn-lt"/>
            </a:endParaRPr>
          </a:p>
        </p:txBody>
      </p:sp>
      <p:sp>
        <p:nvSpPr>
          <p:cNvPr id="60" name="Title 1">
            <a:extLst>
              <a:ext uri="{FF2B5EF4-FFF2-40B4-BE49-F238E27FC236}">
                <a16:creationId xmlns:a16="http://schemas.microsoft.com/office/drawing/2014/main" id="{7312FB71-118C-B34A-82E1-61FF6E87BEE6}"/>
              </a:ext>
            </a:extLst>
          </p:cNvPr>
          <p:cNvSpPr txBox="1">
            <a:spLocks/>
          </p:cNvSpPr>
          <p:nvPr/>
        </p:nvSpPr>
        <p:spPr>
          <a:xfrm>
            <a:off x="0" y="6482888"/>
            <a:ext cx="12192000" cy="368793"/>
          </a:xfrm>
          <a:prstGeom prst="rect">
            <a:avLst/>
          </a:prstGeom>
          <a:solidFill>
            <a:schemeClr val="accent1">
              <a:lumMod val="50000"/>
            </a:schemeClr>
          </a:solidFill>
        </p:spPr>
        <p:txBody>
          <a:bodyPr vert="horz" lIns="91440" tIns="45720" rIns="91440" bIns="45720" rtlCol="0" anchor="t">
            <a:normAutofit/>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pPr algn="r"/>
            <a:r>
              <a:rPr lang="en-US" sz="1600" dirty="0">
                <a:solidFill>
                  <a:schemeClr val="bg1"/>
                </a:solidFill>
                <a:latin typeface="+mn-lt"/>
              </a:rPr>
              <a:t>Prepared by: Sathish Kumar Rajendiran</a:t>
            </a:r>
          </a:p>
        </p:txBody>
      </p:sp>
      <p:sp>
        <p:nvSpPr>
          <p:cNvPr id="55" name="Shape 5426">
            <a:extLst>
              <a:ext uri="{FF2B5EF4-FFF2-40B4-BE49-F238E27FC236}">
                <a16:creationId xmlns:a16="http://schemas.microsoft.com/office/drawing/2014/main" id="{9FC10AC6-C268-5342-9C17-D69391CDBACF}"/>
              </a:ext>
            </a:extLst>
          </p:cNvPr>
          <p:cNvSpPr txBox="1"/>
          <p:nvPr/>
        </p:nvSpPr>
        <p:spPr>
          <a:xfrm>
            <a:off x="173938" y="1108930"/>
            <a:ext cx="1685214" cy="252373"/>
          </a:xfrm>
          <a:prstGeom prst="rect">
            <a:avLst/>
          </a:prstGeom>
          <a:noFill/>
          <a:ln>
            <a:noFill/>
          </a:ln>
        </p:spPr>
        <p:txBody>
          <a:bodyPr lIns="0" tIns="0" rIns="0" bIns="0" anchor="t" anchorCtr="0">
            <a:noAutofit/>
          </a:bodyPr>
          <a:lstStyle/>
          <a:p>
            <a:pPr>
              <a:buClr>
                <a:srgbClr val="9E9E9E"/>
              </a:buClr>
              <a:buSzPct val="25000"/>
            </a:pPr>
            <a:r>
              <a:rPr lang="en-US" sz="1200" b="1" dirty="0">
                <a:solidFill>
                  <a:srgbClr val="C00000"/>
                </a:solidFill>
                <a:latin typeface="Calibri" panose="020F0502020204030204" pitchFamily="34" charset="0"/>
                <a:ea typeface="Verdana" panose="020B0604030504040204" pitchFamily="34" charset="0"/>
                <a:cs typeface="Calibri" panose="020F0502020204030204" pitchFamily="34" charset="0"/>
                <a:sym typeface="Roboto"/>
              </a:rPr>
              <a:t>Problem Statement</a:t>
            </a:r>
          </a:p>
        </p:txBody>
      </p:sp>
      <p:sp>
        <p:nvSpPr>
          <p:cNvPr id="56" name="Shape 5426">
            <a:extLst>
              <a:ext uri="{FF2B5EF4-FFF2-40B4-BE49-F238E27FC236}">
                <a16:creationId xmlns:a16="http://schemas.microsoft.com/office/drawing/2014/main" id="{5756D999-08FA-3044-B8DE-C4F8423EC14E}"/>
              </a:ext>
            </a:extLst>
          </p:cNvPr>
          <p:cNvSpPr txBox="1"/>
          <p:nvPr/>
        </p:nvSpPr>
        <p:spPr>
          <a:xfrm>
            <a:off x="198164" y="1656566"/>
            <a:ext cx="2201682" cy="980367"/>
          </a:xfrm>
          <a:prstGeom prst="rect">
            <a:avLst/>
          </a:prstGeom>
          <a:noFill/>
          <a:ln>
            <a:noFill/>
          </a:ln>
        </p:spPr>
        <p:txBody>
          <a:bodyPr lIns="0" tIns="0" rIns="0" bIns="0" anchor="t" anchorCtr="0">
            <a:noAutofit/>
          </a:bodyPr>
          <a:lstStyle/>
          <a:p>
            <a:pPr algn="just">
              <a:buClr>
                <a:srgbClr val="9E9E9E"/>
              </a:buClr>
              <a:buSzPct val="25000"/>
            </a:pPr>
            <a:r>
              <a:rPr lang="en-US" sz="1200" dirty="0">
                <a:solidFill>
                  <a:schemeClr val="tx2">
                    <a:lumMod val="75000"/>
                  </a:schemeClr>
                </a:solidFill>
                <a:latin typeface="Calibri" panose="020F0502020204030204" pitchFamily="34" charset="0"/>
                <a:ea typeface="Verdana" panose="020B0604030504040204" pitchFamily="34" charset="0"/>
                <a:cs typeface="Calibri" panose="020F0502020204030204" pitchFamily="34" charset="0"/>
                <a:sym typeface="Roboto"/>
              </a:rPr>
              <a:t>         It has been reported </a:t>
            </a:r>
            <a:r>
              <a:rPr lang="en-US" sz="1200" b="1" dirty="0">
                <a:solidFill>
                  <a:schemeClr val="tx2">
                    <a:lumMod val="75000"/>
                  </a:schemeClr>
                </a:solidFill>
                <a:highlight>
                  <a:srgbClr val="FFFF00"/>
                </a:highlight>
                <a:latin typeface="Calibri" panose="020F0502020204030204" pitchFamily="34" charset="0"/>
                <a:ea typeface="Verdana" panose="020B0604030504040204" pitchFamily="34" charset="0"/>
                <a:cs typeface="Calibri" panose="020F0502020204030204" pitchFamily="34" charset="0"/>
                <a:sym typeface="Roboto"/>
              </a:rPr>
              <a:t>repeatedly</a:t>
            </a:r>
            <a:r>
              <a:rPr lang="en-US" sz="1200" dirty="0">
                <a:solidFill>
                  <a:schemeClr val="tx2">
                    <a:lumMod val="75000"/>
                  </a:schemeClr>
                </a:solidFill>
                <a:latin typeface="Calibri" panose="020F0502020204030204" pitchFamily="34" charset="0"/>
                <a:ea typeface="Verdana" panose="020B0604030504040204" pitchFamily="34" charset="0"/>
                <a:cs typeface="Calibri" panose="020F0502020204030204" pitchFamily="34" charset="0"/>
                <a:sym typeface="Roboto"/>
              </a:rPr>
              <a:t> that employees  enrolled for commissions pay often paid </a:t>
            </a:r>
            <a:r>
              <a:rPr lang="en-US" sz="1200" b="1" dirty="0">
                <a:solidFill>
                  <a:schemeClr val="tx2">
                    <a:lumMod val="75000"/>
                  </a:schemeClr>
                </a:solidFill>
                <a:latin typeface="Calibri" panose="020F0502020204030204" pitchFamily="34" charset="0"/>
                <a:ea typeface="Verdana" panose="020B0604030504040204" pitchFamily="34" charset="0"/>
                <a:cs typeface="Calibri" panose="020F0502020204030204" pitchFamily="34" charset="0"/>
                <a:sym typeface="Roboto"/>
              </a:rPr>
              <a:t>incorrectly</a:t>
            </a:r>
            <a:r>
              <a:rPr lang="en-US" sz="1200" dirty="0">
                <a:solidFill>
                  <a:schemeClr val="tx2">
                    <a:lumMod val="75000"/>
                  </a:schemeClr>
                </a:solidFill>
                <a:latin typeface="Calibri" panose="020F0502020204030204" pitchFamily="34" charset="0"/>
                <a:ea typeface="Verdana" panose="020B0604030504040204" pitchFamily="34" charset="0"/>
                <a:cs typeface="Calibri" panose="020F0502020204030204" pitchFamily="34" charset="0"/>
                <a:sym typeface="Roboto"/>
              </a:rPr>
              <a:t>. Their unique compensation is managed very differently and in disparate systems, mostly </a:t>
            </a:r>
            <a:r>
              <a:rPr lang="en-US" sz="1200" b="1" dirty="0">
                <a:solidFill>
                  <a:schemeClr val="tx2">
                    <a:lumMod val="75000"/>
                  </a:schemeClr>
                </a:solidFill>
                <a:highlight>
                  <a:srgbClr val="FFFF00"/>
                </a:highlight>
                <a:latin typeface="Calibri" panose="020F0502020204030204" pitchFamily="34" charset="0"/>
                <a:ea typeface="Verdana" panose="020B0604030504040204" pitchFamily="34" charset="0"/>
                <a:cs typeface="Calibri" panose="020F0502020204030204" pitchFamily="34" charset="0"/>
                <a:sym typeface="Roboto"/>
              </a:rPr>
              <a:t>manual</a:t>
            </a:r>
            <a:r>
              <a:rPr lang="en-US" sz="1200" dirty="0">
                <a:solidFill>
                  <a:schemeClr val="tx2">
                    <a:lumMod val="75000"/>
                  </a:schemeClr>
                </a:solidFill>
                <a:highlight>
                  <a:srgbClr val="FFFF00"/>
                </a:highlight>
                <a:latin typeface="Calibri" panose="020F0502020204030204" pitchFamily="34" charset="0"/>
                <a:ea typeface="Verdana" panose="020B0604030504040204" pitchFamily="34" charset="0"/>
                <a:cs typeface="Calibri" panose="020F0502020204030204" pitchFamily="34" charset="0"/>
                <a:sym typeface="Roboto"/>
              </a:rPr>
              <a:t>.</a:t>
            </a:r>
          </a:p>
        </p:txBody>
      </p:sp>
      <p:pic>
        <p:nvPicPr>
          <p:cNvPr id="57" name="Picture 56">
            <a:extLst>
              <a:ext uri="{FF2B5EF4-FFF2-40B4-BE49-F238E27FC236}">
                <a16:creationId xmlns:a16="http://schemas.microsoft.com/office/drawing/2014/main" id="{C7FBD3AC-3FD6-CD4E-A13C-8EF7A88CCF18}"/>
              </a:ext>
            </a:extLst>
          </p:cNvPr>
          <p:cNvPicPr>
            <a:picLocks noChangeAspect="1"/>
          </p:cNvPicPr>
          <p:nvPr/>
        </p:nvPicPr>
        <p:blipFill>
          <a:blip r:embed="rId6"/>
          <a:stretch>
            <a:fillRect/>
          </a:stretch>
        </p:blipFill>
        <p:spPr>
          <a:xfrm>
            <a:off x="1685681" y="866277"/>
            <a:ext cx="566927" cy="621439"/>
          </a:xfrm>
          <a:prstGeom prst="rect">
            <a:avLst/>
          </a:prstGeom>
        </p:spPr>
      </p:pic>
      <p:sp>
        <p:nvSpPr>
          <p:cNvPr id="70" name="Shape 5426">
            <a:extLst>
              <a:ext uri="{FF2B5EF4-FFF2-40B4-BE49-F238E27FC236}">
                <a16:creationId xmlns:a16="http://schemas.microsoft.com/office/drawing/2014/main" id="{A2C94B18-D9DA-6D40-A975-F5C2266D8BF8}"/>
              </a:ext>
            </a:extLst>
          </p:cNvPr>
          <p:cNvSpPr txBox="1"/>
          <p:nvPr/>
        </p:nvSpPr>
        <p:spPr>
          <a:xfrm>
            <a:off x="4963897" y="1987082"/>
            <a:ext cx="1726356" cy="989790"/>
          </a:xfrm>
          <a:prstGeom prst="rect">
            <a:avLst/>
          </a:prstGeom>
          <a:noFill/>
          <a:ln>
            <a:noFill/>
          </a:ln>
        </p:spPr>
        <p:txBody>
          <a:bodyPr lIns="0" tIns="0" rIns="0" bIns="0" anchor="t" anchorCtr="0">
            <a:noAutofit/>
          </a:bodyPr>
          <a:lstStyle/>
          <a:p>
            <a:pPr>
              <a:buClr>
                <a:srgbClr val="9E9E9E"/>
              </a:buClr>
              <a:buSzPct val="25000"/>
            </a:pPr>
            <a:r>
              <a:rPr lang="en-US" sz="1200" b="1" dirty="0">
                <a:solidFill>
                  <a:srgbClr val="C00000"/>
                </a:solidFill>
                <a:latin typeface="Calibri" panose="020F0502020204030204" pitchFamily="34" charset="0"/>
                <a:ea typeface="Verdana" panose="020B0604030504040204" pitchFamily="34" charset="0"/>
                <a:cs typeface="Calibri" panose="020F0502020204030204" pitchFamily="34" charset="0"/>
                <a:sym typeface="Roboto"/>
              </a:rPr>
              <a:t>Problem</a:t>
            </a:r>
          </a:p>
          <a:p>
            <a:pPr>
              <a:buClr>
                <a:srgbClr val="9E9E9E"/>
              </a:buClr>
              <a:buSzPct val="25000"/>
            </a:pPr>
            <a:r>
              <a:rPr lang="en-US" sz="1200" dirty="0">
                <a:solidFill>
                  <a:schemeClr val="tx2">
                    <a:lumMod val="75000"/>
                  </a:schemeClr>
                </a:solidFill>
                <a:latin typeface="Calibri" panose="020F0502020204030204" pitchFamily="34" charset="0"/>
                <a:ea typeface="Verdana" panose="020B0604030504040204" pitchFamily="34" charset="0"/>
                <a:cs typeface="Calibri" panose="020F0502020204030204" pitchFamily="34" charset="0"/>
                <a:sym typeface="Roboto"/>
              </a:rPr>
              <a:t>    Missed and Incorrect manual tagging were identified as primary factors causing mistakes in commissions calculation</a:t>
            </a:r>
          </a:p>
        </p:txBody>
      </p:sp>
      <p:pic>
        <p:nvPicPr>
          <p:cNvPr id="71" name="Picture 70">
            <a:extLst>
              <a:ext uri="{FF2B5EF4-FFF2-40B4-BE49-F238E27FC236}">
                <a16:creationId xmlns:a16="http://schemas.microsoft.com/office/drawing/2014/main" id="{A7ABBC7E-49E3-4942-A54E-97881F821652}"/>
              </a:ext>
            </a:extLst>
          </p:cNvPr>
          <p:cNvPicPr>
            <a:picLocks noChangeAspect="1"/>
          </p:cNvPicPr>
          <p:nvPr/>
        </p:nvPicPr>
        <p:blipFill>
          <a:blip r:embed="rId7"/>
          <a:stretch>
            <a:fillRect/>
          </a:stretch>
        </p:blipFill>
        <p:spPr>
          <a:xfrm>
            <a:off x="9337193" y="1155856"/>
            <a:ext cx="2023670" cy="1371599"/>
          </a:xfrm>
          <a:prstGeom prst="rect">
            <a:avLst/>
          </a:prstGeom>
        </p:spPr>
      </p:pic>
      <p:sp>
        <p:nvSpPr>
          <p:cNvPr id="72" name="Rectangle 71">
            <a:extLst>
              <a:ext uri="{FF2B5EF4-FFF2-40B4-BE49-F238E27FC236}">
                <a16:creationId xmlns:a16="http://schemas.microsoft.com/office/drawing/2014/main" id="{85AA9758-AE50-444B-B2F8-9BBE625FC7BA}"/>
              </a:ext>
            </a:extLst>
          </p:cNvPr>
          <p:cNvSpPr/>
          <p:nvPr/>
        </p:nvSpPr>
        <p:spPr>
          <a:xfrm>
            <a:off x="9246714" y="4118347"/>
            <a:ext cx="2365408" cy="2123658"/>
          </a:xfrm>
          <a:prstGeom prst="rect">
            <a:avLst/>
          </a:prstGeom>
        </p:spPr>
        <p:txBody>
          <a:bodyPr wrap="square">
            <a:spAutoFit/>
          </a:bodyPr>
          <a:lstStyle/>
          <a:p>
            <a:pPr marL="285750" indent="-285750">
              <a:buFont typeface="Wingdings" pitchFamily="2" charset="2"/>
              <a:buChar char="§"/>
            </a:pPr>
            <a:r>
              <a:rPr lang="en-US" sz="1200" dirty="0">
                <a:solidFill>
                  <a:schemeClr val="tx2">
                    <a:lumMod val="75000"/>
                  </a:schemeClr>
                </a:solidFill>
                <a:latin typeface="Calibri" panose="020F0502020204030204" pitchFamily="34" charset="0"/>
                <a:cs typeface="Calibri" panose="020F0502020204030204" pitchFamily="34" charset="0"/>
              </a:rPr>
              <a:t> Controls to get</a:t>
            </a:r>
            <a:r>
              <a:rPr lang="en-US" sz="1200" dirty="0">
                <a:solidFill>
                  <a:schemeClr val="tx2">
                    <a:lumMod val="75000"/>
                  </a:schemeClr>
                </a:solidFill>
                <a:highlight>
                  <a:srgbClr val="FFFF00"/>
                </a:highlight>
                <a:latin typeface="Calibri" panose="020F0502020204030204" pitchFamily="34" charset="0"/>
                <a:cs typeface="Calibri" panose="020F0502020204030204" pitchFamily="34" charset="0"/>
              </a:rPr>
              <a:t> </a:t>
            </a:r>
            <a:r>
              <a:rPr lang="en-US" sz="1200" u="sng" dirty="0">
                <a:solidFill>
                  <a:schemeClr val="tx2">
                    <a:lumMod val="75000"/>
                  </a:schemeClr>
                </a:solidFill>
                <a:highlight>
                  <a:srgbClr val="FFFF00"/>
                </a:highlight>
                <a:latin typeface="Calibri" panose="020F0502020204030204" pitchFamily="34" charset="0"/>
                <a:cs typeface="Calibri" panose="020F0502020204030204" pitchFamily="34" charset="0"/>
              </a:rPr>
              <a:t>timely </a:t>
            </a:r>
            <a:r>
              <a:rPr lang="en-US" sz="1200" dirty="0">
                <a:solidFill>
                  <a:schemeClr val="tx2">
                    <a:lumMod val="75000"/>
                  </a:schemeClr>
                </a:solidFill>
                <a:latin typeface="Calibri" panose="020F0502020204030204" pitchFamily="34" charset="0"/>
                <a:cs typeface="Calibri" panose="020F0502020204030204" pitchFamily="34" charset="0"/>
              </a:rPr>
              <a:t>bookings import</a:t>
            </a:r>
          </a:p>
          <a:p>
            <a:pPr marL="285750" indent="-285750">
              <a:buFont typeface="Wingdings" pitchFamily="2" charset="2"/>
              <a:buChar char="§"/>
            </a:pPr>
            <a:r>
              <a:rPr lang="en-US" sz="1200" dirty="0">
                <a:solidFill>
                  <a:schemeClr val="tx2">
                    <a:lumMod val="75000"/>
                  </a:schemeClr>
                </a:solidFill>
                <a:effectLst/>
                <a:latin typeface="Calibri" panose="020F0502020204030204" pitchFamily="34" charset="0"/>
                <a:cs typeface="Calibri" panose="020F0502020204030204" pitchFamily="34" charset="0"/>
              </a:rPr>
              <a:t>Add more transparency on what AEs </a:t>
            </a:r>
            <a:r>
              <a:rPr lang="en-US" sz="1200" u="sng" dirty="0">
                <a:solidFill>
                  <a:schemeClr val="tx2">
                    <a:lumMod val="75000"/>
                  </a:schemeClr>
                </a:solidFill>
                <a:effectLst/>
                <a:latin typeface="Calibri" panose="020F0502020204030204" pitchFamily="34" charset="0"/>
                <a:cs typeface="Calibri" panose="020F0502020204030204" pitchFamily="34" charset="0"/>
              </a:rPr>
              <a:t>expect to get paid vs. actually paid on</a:t>
            </a:r>
            <a:r>
              <a:rPr lang="en-US" sz="1200" dirty="0">
                <a:solidFill>
                  <a:schemeClr val="tx2">
                    <a:lumMod val="75000"/>
                  </a:schemeClr>
                </a:solidFill>
                <a:effectLst/>
                <a:latin typeface="Calibri" panose="020F0502020204030204" pitchFamily="34" charset="0"/>
                <a:cs typeface="Calibri" panose="020F0502020204030204" pitchFamily="34" charset="0"/>
              </a:rPr>
              <a:t>, so that AEs can raise concerns </a:t>
            </a:r>
            <a:r>
              <a:rPr lang="en-US" sz="1200" u="sng" dirty="0">
                <a:solidFill>
                  <a:schemeClr val="tx2">
                    <a:lumMod val="75000"/>
                  </a:schemeClr>
                </a:solidFill>
                <a:effectLst/>
                <a:latin typeface="Calibri" panose="020F0502020204030204" pitchFamily="34" charset="0"/>
                <a:cs typeface="Calibri" panose="020F0502020204030204" pitchFamily="34" charset="0"/>
              </a:rPr>
              <a:t>before</a:t>
            </a:r>
            <a:r>
              <a:rPr lang="en-US" sz="1200" dirty="0">
                <a:solidFill>
                  <a:schemeClr val="tx2">
                    <a:lumMod val="75000"/>
                  </a:schemeClr>
                </a:solidFill>
                <a:effectLst/>
                <a:latin typeface="Calibri" panose="020F0502020204030204" pitchFamily="34" charset="0"/>
                <a:cs typeface="Calibri" panose="020F0502020204030204" pitchFamily="34" charset="0"/>
              </a:rPr>
              <a:t> commission payments are uploaded to ADP</a:t>
            </a:r>
          </a:p>
          <a:p>
            <a:pPr marL="285750" indent="-285750">
              <a:buFont typeface="Wingdings" pitchFamily="2" charset="2"/>
              <a:buChar char="§"/>
            </a:pPr>
            <a:r>
              <a:rPr lang="en-US" sz="1200" dirty="0">
                <a:solidFill>
                  <a:schemeClr val="tx2">
                    <a:lumMod val="75000"/>
                  </a:schemeClr>
                </a:solidFill>
                <a:latin typeface="Calibri" panose="020F0502020204030204" pitchFamily="34" charset="0"/>
                <a:cs typeface="Calibri" panose="020F0502020204030204" pitchFamily="34" charset="0"/>
              </a:rPr>
              <a:t>Continuously monitor for</a:t>
            </a:r>
            <a:r>
              <a:rPr lang="en-US" sz="1200" u="sng" dirty="0">
                <a:solidFill>
                  <a:schemeClr val="tx2">
                    <a:lumMod val="75000"/>
                  </a:schemeClr>
                </a:solidFill>
                <a:highlight>
                  <a:srgbClr val="FFFF00"/>
                </a:highlight>
                <a:latin typeface="Calibri" panose="020F0502020204030204" pitchFamily="34" charset="0"/>
                <a:cs typeface="Calibri" panose="020F0502020204030204" pitchFamily="34" charset="0"/>
              </a:rPr>
              <a:t> next</a:t>
            </a:r>
            <a:r>
              <a:rPr lang="en-US" sz="1200" dirty="0">
                <a:solidFill>
                  <a:schemeClr val="tx2">
                    <a:lumMod val="75000"/>
                  </a:schemeClr>
                </a:solidFill>
                <a:highlight>
                  <a:srgbClr val="FFFF00"/>
                </a:highlight>
                <a:latin typeface="Calibri" panose="020F0502020204030204" pitchFamily="34" charset="0"/>
                <a:cs typeface="Calibri" panose="020F0502020204030204" pitchFamily="34" charset="0"/>
              </a:rPr>
              <a:t> </a:t>
            </a:r>
            <a:r>
              <a:rPr lang="en-US" sz="1200" u="sng" dirty="0">
                <a:solidFill>
                  <a:schemeClr val="tx2">
                    <a:lumMod val="75000"/>
                  </a:schemeClr>
                </a:solidFill>
                <a:highlight>
                  <a:srgbClr val="FFFF00"/>
                </a:highlight>
                <a:latin typeface="Calibri" panose="020F0502020204030204" pitchFamily="34" charset="0"/>
                <a:cs typeface="Calibri" panose="020F0502020204030204" pitchFamily="34" charset="0"/>
              </a:rPr>
              <a:t>several months </a:t>
            </a:r>
            <a:r>
              <a:rPr lang="en-US" sz="1200" dirty="0">
                <a:solidFill>
                  <a:schemeClr val="tx2">
                    <a:lumMod val="75000"/>
                  </a:schemeClr>
                </a:solidFill>
                <a:latin typeface="Calibri" panose="020F0502020204030204" pitchFamily="34" charset="0"/>
                <a:cs typeface="Calibri" panose="020F0502020204030204" pitchFamily="34" charset="0"/>
              </a:rPr>
              <a:t>to isolate noise from signals</a:t>
            </a:r>
            <a:endParaRPr lang="en-US" sz="1200" dirty="0">
              <a:solidFill>
                <a:schemeClr val="tx2">
                  <a:lumMod val="75000"/>
                </a:schemeClr>
              </a:solidFill>
              <a:effectLst/>
              <a:latin typeface="Calibri" panose="020F0502020204030204" pitchFamily="34" charset="0"/>
              <a:cs typeface="Calibri" panose="020F0502020204030204" pitchFamily="34" charset="0"/>
            </a:endParaRPr>
          </a:p>
        </p:txBody>
      </p:sp>
      <p:sp>
        <p:nvSpPr>
          <p:cNvPr id="73" name="Shape 5426">
            <a:extLst>
              <a:ext uri="{FF2B5EF4-FFF2-40B4-BE49-F238E27FC236}">
                <a16:creationId xmlns:a16="http://schemas.microsoft.com/office/drawing/2014/main" id="{62F536D4-2E3E-1D4A-9703-C5D28E97C31B}"/>
              </a:ext>
            </a:extLst>
          </p:cNvPr>
          <p:cNvSpPr txBox="1"/>
          <p:nvPr/>
        </p:nvSpPr>
        <p:spPr>
          <a:xfrm>
            <a:off x="9544540" y="3814650"/>
            <a:ext cx="1685214" cy="252373"/>
          </a:xfrm>
          <a:prstGeom prst="rect">
            <a:avLst/>
          </a:prstGeom>
          <a:noFill/>
          <a:ln>
            <a:noFill/>
          </a:ln>
        </p:spPr>
        <p:txBody>
          <a:bodyPr lIns="0" tIns="0" rIns="0" bIns="0" anchor="t" anchorCtr="0">
            <a:noAutofit/>
          </a:bodyPr>
          <a:lstStyle/>
          <a:p>
            <a:pPr>
              <a:buClr>
                <a:srgbClr val="9E9E9E"/>
              </a:buClr>
              <a:buSzPct val="25000"/>
            </a:pPr>
            <a:r>
              <a:rPr lang="en-US" sz="1200" b="1" dirty="0">
                <a:solidFill>
                  <a:srgbClr val="00B050"/>
                </a:solidFill>
                <a:latin typeface="Calibri" panose="020F0502020204030204" pitchFamily="34" charset="0"/>
                <a:ea typeface="Verdana" panose="020B0604030504040204" pitchFamily="34" charset="0"/>
                <a:cs typeface="Calibri" panose="020F0502020204030204" pitchFamily="34" charset="0"/>
                <a:sym typeface="Roboto"/>
              </a:rPr>
              <a:t>Next Steps</a:t>
            </a:r>
          </a:p>
        </p:txBody>
      </p:sp>
      <p:sp>
        <p:nvSpPr>
          <p:cNvPr id="83" name="Rounded Rectangular Callout 82">
            <a:extLst>
              <a:ext uri="{FF2B5EF4-FFF2-40B4-BE49-F238E27FC236}">
                <a16:creationId xmlns:a16="http://schemas.microsoft.com/office/drawing/2014/main" id="{EBD670CB-31A0-3A40-A899-B4FB738B277D}"/>
              </a:ext>
            </a:extLst>
          </p:cNvPr>
          <p:cNvSpPr/>
          <p:nvPr/>
        </p:nvSpPr>
        <p:spPr>
          <a:xfrm flipH="1">
            <a:off x="5748537" y="4541740"/>
            <a:ext cx="1227869" cy="394922"/>
          </a:xfrm>
          <a:prstGeom prst="wedgeRoundRectCallout">
            <a:avLst>
              <a:gd name="adj1" fmla="val 18538"/>
              <a:gd name="adj2" fmla="val 271409"/>
              <a:gd name="adj3" fmla="val 16667"/>
            </a:avLst>
          </a:prstGeom>
          <a:solidFill>
            <a:schemeClr val="bg1"/>
          </a:solidFill>
          <a:ln>
            <a:solidFill>
              <a:srgbClr val="7030A0"/>
            </a:solidFill>
            <a:prstDash val="sysDot"/>
            <a:extLst>
              <a:ext uri="{C807C97D-BFC1-408E-A445-0C87EB9F89A2}">
                <ask:lineSketchStyleProps xmlns:ask="http://schemas.microsoft.com/office/drawing/2018/sketchyshapes" sd="1219033472">
                  <a:custGeom>
                    <a:avLst/>
                    <a:gdLst>
                      <a:gd name="connsiteX0" fmla="*/ 0 w 1392142"/>
                      <a:gd name="connsiteY0" fmla="*/ 65822 h 394922"/>
                      <a:gd name="connsiteX1" fmla="*/ 65822 w 1392142"/>
                      <a:gd name="connsiteY1" fmla="*/ 0 h 394922"/>
                      <a:gd name="connsiteX2" fmla="*/ 232024 w 1392142"/>
                      <a:gd name="connsiteY2" fmla="*/ 0 h 394922"/>
                      <a:gd name="connsiteX3" fmla="*/ 232024 w 1392142"/>
                      <a:gd name="connsiteY3" fmla="*/ 0 h 394922"/>
                      <a:gd name="connsiteX4" fmla="*/ 580059 w 1392142"/>
                      <a:gd name="connsiteY4" fmla="*/ 0 h 394922"/>
                      <a:gd name="connsiteX5" fmla="*/ 1326320 w 1392142"/>
                      <a:gd name="connsiteY5" fmla="*/ 0 h 394922"/>
                      <a:gd name="connsiteX6" fmla="*/ 1392142 w 1392142"/>
                      <a:gd name="connsiteY6" fmla="*/ 65822 h 394922"/>
                      <a:gd name="connsiteX7" fmla="*/ 1392142 w 1392142"/>
                      <a:gd name="connsiteY7" fmla="*/ 230371 h 394922"/>
                      <a:gd name="connsiteX8" fmla="*/ 1392142 w 1392142"/>
                      <a:gd name="connsiteY8" fmla="*/ 230371 h 394922"/>
                      <a:gd name="connsiteX9" fmla="*/ 1392142 w 1392142"/>
                      <a:gd name="connsiteY9" fmla="*/ 329102 h 394922"/>
                      <a:gd name="connsiteX10" fmla="*/ 1392142 w 1392142"/>
                      <a:gd name="connsiteY10" fmla="*/ 329100 h 394922"/>
                      <a:gd name="connsiteX11" fmla="*/ 1326320 w 1392142"/>
                      <a:gd name="connsiteY11" fmla="*/ 394922 h 394922"/>
                      <a:gd name="connsiteX12" fmla="*/ 580059 w 1392142"/>
                      <a:gd name="connsiteY12" fmla="*/ 394922 h 394922"/>
                      <a:gd name="connsiteX13" fmla="*/ 331288 w 1392142"/>
                      <a:gd name="connsiteY13" fmla="*/ 1468099 h 394922"/>
                      <a:gd name="connsiteX14" fmla="*/ 232024 w 1392142"/>
                      <a:gd name="connsiteY14" fmla="*/ 394922 h 394922"/>
                      <a:gd name="connsiteX15" fmla="*/ 65822 w 1392142"/>
                      <a:gd name="connsiteY15" fmla="*/ 394922 h 394922"/>
                      <a:gd name="connsiteX16" fmla="*/ 0 w 1392142"/>
                      <a:gd name="connsiteY16" fmla="*/ 329100 h 394922"/>
                      <a:gd name="connsiteX17" fmla="*/ 0 w 1392142"/>
                      <a:gd name="connsiteY17" fmla="*/ 329102 h 394922"/>
                      <a:gd name="connsiteX18" fmla="*/ 0 w 1392142"/>
                      <a:gd name="connsiteY18" fmla="*/ 230371 h 394922"/>
                      <a:gd name="connsiteX19" fmla="*/ 0 w 1392142"/>
                      <a:gd name="connsiteY19" fmla="*/ 230371 h 394922"/>
                      <a:gd name="connsiteX20" fmla="*/ 0 w 1392142"/>
                      <a:gd name="connsiteY20" fmla="*/ 65822 h 39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92142" h="394922" fill="none" extrusionOk="0">
                        <a:moveTo>
                          <a:pt x="0" y="65822"/>
                        </a:moveTo>
                        <a:cubicBezTo>
                          <a:pt x="-2294" y="33572"/>
                          <a:pt x="30709" y="920"/>
                          <a:pt x="65822" y="0"/>
                        </a:cubicBezTo>
                        <a:cubicBezTo>
                          <a:pt x="108601" y="9201"/>
                          <a:pt x="192047" y="771"/>
                          <a:pt x="232024" y="0"/>
                        </a:cubicBezTo>
                        <a:lnTo>
                          <a:pt x="232024" y="0"/>
                        </a:lnTo>
                        <a:cubicBezTo>
                          <a:pt x="352486" y="-18313"/>
                          <a:pt x="433134" y="16377"/>
                          <a:pt x="580059" y="0"/>
                        </a:cubicBezTo>
                        <a:cubicBezTo>
                          <a:pt x="811314" y="58005"/>
                          <a:pt x="1074506" y="10097"/>
                          <a:pt x="1326320" y="0"/>
                        </a:cubicBezTo>
                        <a:cubicBezTo>
                          <a:pt x="1363124" y="-2585"/>
                          <a:pt x="1388370" y="29257"/>
                          <a:pt x="1392142" y="65822"/>
                        </a:cubicBezTo>
                        <a:cubicBezTo>
                          <a:pt x="1388528" y="107031"/>
                          <a:pt x="1383309" y="206475"/>
                          <a:pt x="1392142" y="230371"/>
                        </a:cubicBezTo>
                        <a:lnTo>
                          <a:pt x="1392142" y="230371"/>
                        </a:lnTo>
                        <a:cubicBezTo>
                          <a:pt x="1390330" y="247248"/>
                          <a:pt x="1398951" y="297009"/>
                          <a:pt x="1392142" y="329102"/>
                        </a:cubicBezTo>
                        <a:lnTo>
                          <a:pt x="1392142" y="329100"/>
                        </a:lnTo>
                        <a:cubicBezTo>
                          <a:pt x="1398092" y="367316"/>
                          <a:pt x="1362544" y="392265"/>
                          <a:pt x="1326320" y="394922"/>
                        </a:cubicBezTo>
                        <a:cubicBezTo>
                          <a:pt x="1166568" y="351279"/>
                          <a:pt x="774485" y="460347"/>
                          <a:pt x="580059" y="394922"/>
                        </a:cubicBezTo>
                        <a:cubicBezTo>
                          <a:pt x="443810" y="792052"/>
                          <a:pt x="419075" y="980611"/>
                          <a:pt x="331288" y="1468099"/>
                        </a:cubicBezTo>
                        <a:cubicBezTo>
                          <a:pt x="399827" y="1227904"/>
                          <a:pt x="253469" y="774441"/>
                          <a:pt x="232024" y="394922"/>
                        </a:cubicBezTo>
                        <a:cubicBezTo>
                          <a:pt x="179260" y="385487"/>
                          <a:pt x="127928" y="386109"/>
                          <a:pt x="65822" y="394922"/>
                        </a:cubicBezTo>
                        <a:cubicBezTo>
                          <a:pt x="27129" y="396235"/>
                          <a:pt x="2293" y="371665"/>
                          <a:pt x="0" y="329100"/>
                        </a:cubicBezTo>
                        <a:lnTo>
                          <a:pt x="0" y="329102"/>
                        </a:lnTo>
                        <a:cubicBezTo>
                          <a:pt x="3794" y="288581"/>
                          <a:pt x="6702" y="262930"/>
                          <a:pt x="0" y="230371"/>
                        </a:cubicBezTo>
                        <a:lnTo>
                          <a:pt x="0" y="230371"/>
                        </a:lnTo>
                        <a:cubicBezTo>
                          <a:pt x="-5465" y="183192"/>
                          <a:pt x="1444" y="131037"/>
                          <a:pt x="0" y="65822"/>
                        </a:cubicBezTo>
                        <a:close/>
                      </a:path>
                      <a:path w="1392142" h="394922" stroke="0" extrusionOk="0">
                        <a:moveTo>
                          <a:pt x="0" y="65822"/>
                        </a:moveTo>
                        <a:cubicBezTo>
                          <a:pt x="-1574" y="28499"/>
                          <a:pt x="26268" y="1202"/>
                          <a:pt x="65822" y="0"/>
                        </a:cubicBezTo>
                        <a:cubicBezTo>
                          <a:pt x="105024" y="-12606"/>
                          <a:pt x="179723" y="4797"/>
                          <a:pt x="232024" y="0"/>
                        </a:cubicBezTo>
                        <a:lnTo>
                          <a:pt x="232024" y="0"/>
                        </a:lnTo>
                        <a:cubicBezTo>
                          <a:pt x="274717" y="-15617"/>
                          <a:pt x="469473" y="-8593"/>
                          <a:pt x="580059" y="0"/>
                        </a:cubicBezTo>
                        <a:cubicBezTo>
                          <a:pt x="825217" y="10818"/>
                          <a:pt x="1120924" y="22328"/>
                          <a:pt x="1326320" y="0"/>
                        </a:cubicBezTo>
                        <a:cubicBezTo>
                          <a:pt x="1366373" y="439"/>
                          <a:pt x="1394775" y="24050"/>
                          <a:pt x="1392142" y="65822"/>
                        </a:cubicBezTo>
                        <a:cubicBezTo>
                          <a:pt x="1391996" y="118493"/>
                          <a:pt x="1380335" y="161040"/>
                          <a:pt x="1392142" y="230371"/>
                        </a:cubicBezTo>
                        <a:lnTo>
                          <a:pt x="1392142" y="230371"/>
                        </a:lnTo>
                        <a:cubicBezTo>
                          <a:pt x="1389800" y="253482"/>
                          <a:pt x="1396692" y="285257"/>
                          <a:pt x="1392142" y="329102"/>
                        </a:cubicBezTo>
                        <a:lnTo>
                          <a:pt x="1392142" y="329100"/>
                        </a:lnTo>
                        <a:cubicBezTo>
                          <a:pt x="1393526" y="366227"/>
                          <a:pt x="1368642" y="396357"/>
                          <a:pt x="1326320" y="394922"/>
                        </a:cubicBezTo>
                        <a:cubicBezTo>
                          <a:pt x="971742" y="426140"/>
                          <a:pt x="723400" y="433290"/>
                          <a:pt x="580059" y="394922"/>
                        </a:cubicBezTo>
                        <a:cubicBezTo>
                          <a:pt x="450853" y="818189"/>
                          <a:pt x="455967" y="1237797"/>
                          <a:pt x="331288" y="1468099"/>
                        </a:cubicBezTo>
                        <a:cubicBezTo>
                          <a:pt x="223747" y="1063576"/>
                          <a:pt x="331750" y="715764"/>
                          <a:pt x="232024" y="394922"/>
                        </a:cubicBezTo>
                        <a:cubicBezTo>
                          <a:pt x="179588" y="388492"/>
                          <a:pt x="127519" y="404816"/>
                          <a:pt x="65822" y="394922"/>
                        </a:cubicBezTo>
                        <a:cubicBezTo>
                          <a:pt x="28443" y="395091"/>
                          <a:pt x="-3207" y="363239"/>
                          <a:pt x="0" y="329100"/>
                        </a:cubicBezTo>
                        <a:lnTo>
                          <a:pt x="0" y="329102"/>
                        </a:lnTo>
                        <a:cubicBezTo>
                          <a:pt x="-4586" y="313403"/>
                          <a:pt x="-56" y="269863"/>
                          <a:pt x="0" y="230371"/>
                        </a:cubicBezTo>
                        <a:lnTo>
                          <a:pt x="0" y="230371"/>
                        </a:lnTo>
                        <a:cubicBezTo>
                          <a:pt x="13315" y="194649"/>
                          <a:pt x="10293" y="130582"/>
                          <a:pt x="0" y="6582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Trending in one direction</a:t>
            </a:r>
          </a:p>
        </p:txBody>
      </p:sp>
      <p:sp>
        <p:nvSpPr>
          <p:cNvPr id="95" name="Shape 5426">
            <a:extLst>
              <a:ext uri="{FF2B5EF4-FFF2-40B4-BE49-F238E27FC236}">
                <a16:creationId xmlns:a16="http://schemas.microsoft.com/office/drawing/2014/main" id="{44EE202C-4FD5-4E45-A40F-F0DCF184689F}"/>
              </a:ext>
            </a:extLst>
          </p:cNvPr>
          <p:cNvSpPr txBox="1"/>
          <p:nvPr/>
        </p:nvSpPr>
        <p:spPr>
          <a:xfrm>
            <a:off x="5116072" y="3569757"/>
            <a:ext cx="1685214" cy="252373"/>
          </a:xfrm>
          <a:prstGeom prst="rect">
            <a:avLst/>
          </a:prstGeom>
          <a:noFill/>
          <a:ln>
            <a:noFill/>
          </a:ln>
        </p:spPr>
        <p:txBody>
          <a:bodyPr lIns="0" tIns="0" rIns="0" bIns="0" anchor="t" anchorCtr="0">
            <a:noAutofit/>
          </a:bodyPr>
          <a:lstStyle/>
          <a:p>
            <a:pPr>
              <a:buClr>
                <a:srgbClr val="9E9E9E"/>
              </a:buClr>
              <a:buSzPct val="25000"/>
            </a:pPr>
            <a:r>
              <a:rPr lang="en-US" sz="1200" b="1" dirty="0">
                <a:solidFill>
                  <a:srgbClr val="00B050"/>
                </a:solidFill>
                <a:latin typeface="Calibri" panose="020F0502020204030204" pitchFamily="34" charset="0"/>
                <a:ea typeface="Verdana" panose="020B0604030504040204" pitchFamily="34" charset="0"/>
                <a:cs typeface="Calibri" panose="020F0502020204030204" pitchFamily="34" charset="0"/>
                <a:sym typeface="Roboto"/>
              </a:rPr>
              <a:t>Proposed Solution</a:t>
            </a:r>
          </a:p>
          <a:p>
            <a:pPr>
              <a:buClr>
                <a:srgbClr val="9E9E9E"/>
              </a:buClr>
              <a:buSzPct val="25000"/>
            </a:pPr>
            <a:r>
              <a:rPr lang="en-US" sz="1200" dirty="0">
                <a:solidFill>
                  <a:schemeClr val="tx2">
                    <a:lumMod val="75000"/>
                  </a:schemeClr>
                </a:solidFill>
                <a:latin typeface="Calibri" panose="020F0502020204030204" pitchFamily="34" charset="0"/>
                <a:ea typeface="Verdana" panose="020B0604030504040204" pitchFamily="34" charset="0"/>
                <a:cs typeface="Calibri" panose="020F0502020204030204" pitchFamily="34" charset="0"/>
                <a:sym typeface="Roboto"/>
              </a:rPr>
              <a:t>   Incorporate system driven values, </a:t>
            </a:r>
            <a:r>
              <a:rPr lang="en-US" sz="1200" dirty="0">
                <a:solidFill>
                  <a:schemeClr val="tx2">
                    <a:lumMod val="75000"/>
                  </a:schemeClr>
                </a:solidFill>
                <a:highlight>
                  <a:srgbClr val="FFFF00"/>
                </a:highlight>
                <a:latin typeface="Calibri" panose="020F0502020204030204" pitchFamily="34" charset="0"/>
                <a:ea typeface="Verdana" panose="020B0604030504040204" pitchFamily="34" charset="0"/>
                <a:cs typeface="Calibri" panose="020F0502020204030204" pitchFamily="34" charset="0"/>
                <a:sym typeface="Roboto"/>
              </a:rPr>
              <a:t>pre/post-validations</a:t>
            </a:r>
            <a:r>
              <a:rPr lang="en-US" sz="1200" dirty="0">
                <a:solidFill>
                  <a:schemeClr val="tx2">
                    <a:lumMod val="75000"/>
                  </a:schemeClr>
                </a:solidFill>
                <a:latin typeface="Calibri" panose="020F0502020204030204" pitchFamily="34" charset="0"/>
                <a:ea typeface="Verdana" panose="020B0604030504040204" pitchFamily="34" charset="0"/>
                <a:cs typeface="Calibri" panose="020F0502020204030204" pitchFamily="34" charset="0"/>
                <a:sym typeface="Roboto"/>
              </a:rPr>
              <a:t> and enhanced fields for calculations</a:t>
            </a:r>
          </a:p>
        </p:txBody>
      </p:sp>
      <p:sp>
        <p:nvSpPr>
          <p:cNvPr id="97" name="Chevron 96">
            <a:extLst>
              <a:ext uri="{FF2B5EF4-FFF2-40B4-BE49-F238E27FC236}">
                <a16:creationId xmlns:a16="http://schemas.microsoft.com/office/drawing/2014/main" id="{E02853D3-FDF2-A64A-9550-360A0CBBE910}"/>
              </a:ext>
            </a:extLst>
          </p:cNvPr>
          <p:cNvSpPr/>
          <p:nvPr/>
        </p:nvSpPr>
        <p:spPr>
          <a:xfrm>
            <a:off x="2434570" y="3193862"/>
            <a:ext cx="566928" cy="284481"/>
          </a:xfrm>
          <a:prstGeom prst="chevron">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rebuchet MS"/>
                <a:cs typeface="Trebuchet MS"/>
              </a:rPr>
              <a:t>M</a:t>
            </a:r>
          </a:p>
        </p:txBody>
      </p:sp>
      <p:sp>
        <p:nvSpPr>
          <p:cNvPr id="98" name="Chevron 97">
            <a:extLst>
              <a:ext uri="{FF2B5EF4-FFF2-40B4-BE49-F238E27FC236}">
                <a16:creationId xmlns:a16="http://schemas.microsoft.com/office/drawing/2014/main" id="{CFD620F2-54B5-BB49-BC7D-B902FBF43338}"/>
              </a:ext>
            </a:extLst>
          </p:cNvPr>
          <p:cNvSpPr/>
          <p:nvPr/>
        </p:nvSpPr>
        <p:spPr>
          <a:xfrm>
            <a:off x="4785162" y="3193862"/>
            <a:ext cx="566928" cy="284481"/>
          </a:xfrm>
          <a:prstGeom prst="chevron">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rebuchet MS"/>
                <a:cs typeface="Trebuchet MS"/>
              </a:rPr>
              <a:t>A</a:t>
            </a:r>
          </a:p>
        </p:txBody>
      </p:sp>
      <p:sp>
        <p:nvSpPr>
          <p:cNvPr id="99" name="Chevron 98">
            <a:extLst>
              <a:ext uri="{FF2B5EF4-FFF2-40B4-BE49-F238E27FC236}">
                <a16:creationId xmlns:a16="http://schemas.microsoft.com/office/drawing/2014/main" id="{AFC2635C-86F1-244F-9409-EB1A56212589}"/>
              </a:ext>
            </a:extLst>
          </p:cNvPr>
          <p:cNvSpPr/>
          <p:nvPr/>
        </p:nvSpPr>
        <p:spPr>
          <a:xfrm>
            <a:off x="6744232" y="3182287"/>
            <a:ext cx="566928" cy="284481"/>
          </a:xfrm>
          <a:prstGeom prst="chevron">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rebuchet MS"/>
                <a:cs typeface="Trebuchet MS"/>
              </a:rPr>
              <a:t>I</a:t>
            </a:r>
          </a:p>
        </p:txBody>
      </p:sp>
      <p:sp>
        <p:nvSpPr>
          <p:cNvPr id="100" name="Chevron 99">
            <a:extLst>
              <a:ext uri="{FF2B5EF4-FFF2-40B4-BE49-F238E27FC236}">
                <a16:creationId xmlns:a16="http://schemas.microsoft.com/office/drawing/2014/main" id="{6FC20806-CF09-8B42-8D42-0AD04D829DC6}"/>
              </a:ext>
            </a:extLst>
          </p:cNvPr>
          <p:cNvSpPr/>
          <p:nvPr/>
        </p:nvSpPr>
        <p:spPr>
          <a:xfrm>
            <a:off x="9076364" y="3182719"/>
            <a:ext cx="566928" cy="284481"/>
          </a:xfrm>
          <a:prstGeom prst="chevron">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rebuchet MS"/>
                <a:cs typeface="Trebuchet MS"/>
              </a:rPr>
              <a:t>C</a:t>
            </a:r>
          </a:p>
        </p:txBody>
      </p:sp>
      <p:sp>
        <p:nvSpPr>
          <p:cNvPr id="101" name="Chevron 100">
            <a:extLst>
              <a:ext uri="{FF2B5EF4-FFF2-40B4-BE49-F238E27FC236}">
                <a16:creationId xmlns:a16="http://schemas.microsoft.com/office/drawing/2014/main" id="{335866E4-0B88-D440-8961-18848ADA8524}"/>
              </a:ext>
            </a:extLst>
          </p:cNvPr>
          <p:cNvSpPr/>
          <p:nvPr/>
        </p:nvSpPr>
        <p:spPr>
          <a:xfrm>
            <a:off x="2867763" y="3198757"/>
            <a:ext cx="2029968" cy="284481"/>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cs typeface="Trebuchet MS"/>
              </a:rPr>
              <a:t>Measure</a:t>
            </a:r>
          </a:p>
        </p:txBody>
      </p:sp>
      <p:sp>
        <p:nvSpPr>
          <p:cNvPr id="103" name="Chevron 102">
            <a:extLst>
              <a:ext uri="{FF2B5EF4-FFF2-40B4-BE49-F238E27FC236}">
                <a16:creationId xmlns:a16="http://schemas.microsoft.com/office/drawing/2014/main" id="{13602981-06E2-BB42-92AB-FB2F7669B183}"/>
              </a:ext>
            </a:extLst>
          </p:cNvPr>
          <p:cNvSpPr/>
          <p:nvPr/>
        </p:nvSpPr>
        <p:spPr>
          <a:xfrm>
            <a:off x="5240818" y="3193863"/>
            <a:ext cx="1620609" cy="271120"/>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cs typeface="Trebuchet MS"/>
              </a:rPr>
              <a:t>Analyze</a:t>
            </a:r>
          </a:p>
        </p:txBody>
      </p:sp>
      <p:sp>
        <p:nvSpPr>
          <p:cNvPr id="106" name="Chevron 105">
            <a:extLst>
              <a:ext uri="{FF2B5EF4-FFF2-40B4-BE49-F238E27FC236}">
                <a16:creationId xmlns:a16="http://schemas.microsoft.com/office/drawing/2014/main" id="{0172F387-01FA-594B-B7DB-C5203650A28C}"/>
              </a:ext>
            </a:extLst>
          </p:cNvPr>
          <p:cNvSpPr/>
          <p:nvPr/>
        </p:nvSpPr>
        <p:spPr>
          <a:xfrm>
            <a:off x="7186305" y="3178489"/>
            <a:ext cx="2000000" cy="292076"/>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cs typeface="Trebuchet MS"/>
              </a:rPr>
              <a:t>Improve</a:t>
            </a:r>
          </a:p>
        </p:txBody>
      </p:sp>
      <p:sp>
        <p:nvSpPr>
          <p:cNvPr id="107" name="Chevron 106">
            <a:extLst>
              <a:ext uri="{FF2B5EF4-FFF2-40B4-BE49-F238E27FC236}">
                <a16:creationId xmlns:a16="http://schemas.microsoft.com/office/drawing/2014/main" id="{D7BA9097-21D9-5048-86FC-AFB567DED5F7}"/>
              </a:ext>
            </a:extLst>
          </p:cNvPr>
          <p:cNvSpPr/>
          <p:nvPr/>
        </p:nvSpPr>
        <p:spPr>
          <a:xfrm>
            <a:off x="60901" y="3200542"/>
            <a:ext cx="566928" cy="284481"/>
          </a:xfrm>
          <a:prstGeom prst="chevron">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rebuchet MS"/>
                <a:cs typeface="Trebuchet MS"/>
              </a:rPr>
              <a:t>D</a:t>
            </a:r>
          </a:p>
        </p:txBody>
      </p:sp>
      <p:sp>
        <p:nvSpPr>
          <p:cNvPr id="108" name="Chevron 107">
            <a:extLst>
              <a:ext uri="{FF2B5EF4-FFF2-40B4-BE49-F238E27FC236}">
                <a16:creationId xmlns:a16="http://schemas.microsoft.com/office/drawing/2014/main" id="{16E1900C-73ED-7B46-9220-682D216037B6}"/>
              </a:ext>
            </a:extLst>
          </p:cNvPr>
          <p:cNvSpPr/>
          <p:nvPr/>
        </p:nvSpPr>
        <p:spPr>
          <a:xfrm>
            <a:off x="512921" y="3200542"/>
            <a:ext cx="2029968" cy="284481"/>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cs typeface="Trebuchet MS"/>
              </a:rPr>
              <a:t>Define</a:t>
            </a:r>
          </a:p>
        </p:txBody>
      </p:sp>
      <p:cxnSp>
        <p:nvCxnSpPr>
          <p:cNvPr id="109" name="Straight Connector 108">
            <a:extLst>
              <a:ext uri="{FF2B5EF4-FFF2-40B4-BE49-F238E27FC236}">
                <a16:creationId xmlns:a16="http://schemas.microsoft.com/office/drawing/2014/main" id="{FC3371FE-F2A3-1140-A570-5E17F8574491}"/>
              </a:ext>
            </a:extLst>
          </p:cNvPr>
          <p:cNvCxnSpPr/>
          <p:nvPr/>
        </p:nvCxnSpPr>
        <p:spPr>
          <a:xfrm>
            <a:off x="88556" y="2560587"/>
            <a:ext cx="0" cy="1371600"/>
          </a:xfrm>
          <a:prstGeom prst="line">
            <a:avLst/>
          </a:prstGeom>
          <a:ln w="19050" cap="rnd">
            <a:solidFill>
              <a:schemeClr val="tx2">
                <a:lumMod val="40000"/>
                <a:lumOff val="60000"/>
              </a:schemeClr>
            </a:solidFill>
            <a:prstDash val="sysDot"/>
            <a:headEnd type="none"/>
            <a:tailEnd type="none"/>
          </a:ln>
        </p:spPr>
        <p:style>
          <a:lnRef idx="1">
            <a:schemeClr val="accent2"/>
          </a:lnRef>
          <a:fillRef idx="0">
            <a:schemeClr val="accent2"/>
          </a:fillRef>
          <a:effectRef idx="0">
            <a:schemeClr val="accent2"/>
          </a:effectRef>
          <a:fontRef idx="minor">
            <a:schemeClr val="tx1"/>
          </a:fontRef>
        </p:style>
      </p:cxnSp>
      <p:cxnSp>
        <p:nvCxnSpPr>
          <p:cNvPr id="110" name="Straight Connector 109">
            <a:extLst>
              <a:ext uri="{FF2B5EF4-FFF2-40B4-BE49-F238E27FC236}">
                <a16:creationId xmlns:a16="http://schemas.microsoft.com/office/drawing/2014/main" id="{5D6AF45D-C9FD-034D-AA25-21D16E335824}"/>
              </a:ext>
            </a:extLst>
          </p:cNvPr>
          <p:cNvCxnSpPr/>
          <p:nvPr/>
        </p:nvCxnSpPr>
        <p:spPr>
          <a:xfrm>
            <a:off x="4818357" y="2540274"/>
            <a:ext cx="0" cy="1371600"/>
          </a:xfrm>
          <a:prstGeom prst="line">
            <a:avLst/>
          </a:prstGeom>
          <a:ln w="19050" cap="rnd">
            <a:solidFill>
              <a:schemeClr val="tx2">
                <a:lumMod val="40000"/>
                <a:lumOff val="60000"/>
              </a:schemeClr>
            </a:solidFill>
            <a:prstDash val="sysDot"/>
            <a:headEnd type="none"/>
            <a:tailEnd type="none"/>
          </a:ln>
        </p:spPr>
        <p:style>
          <a:lnRef idx="1">
            <a:schemeClr val="accent2"/>
          </a:lnRef>
          <a:fillRef idx="0">
            <a:schemeClr val="accent2"/>
          </a:fillRef>
          <a:effectRef idx="0">
            <a:schemeClr val="accent2"/>
          </a:effectRef>
          <a:fontRef idx="minor">
            <a:schemeClr val="tx1"/>
          </a:fontRef>
        </p:style>
      </p:cxnSp>
      <p:cxnSp>
        <p:nvCxnSpPr>
          <p:cNvPr id="113" name="Straight Connector 112">
            <a:extLst>
              <a:ext uri="{FF2B5EF4-FFF2-40B4-BE49-F238E27FC236}">
                <a16:creationId xmlns:a16="http://schemas.microsoft.com/office/drawing/2014/main" id="{841EC530-D0C9-B34D-8AED-ADD0B2752ADE}"/>
              </a:ext>
            </a:extLst>
          </p:cNvPr>
          <p:cNvCxnSpPr/>
          <p:nvPr/>
        </p:nvCxnSpPr>
        <p:spPr>
          <a:xfrm>
            <a:off x="6791977" y="2540274"/>
            <a:ext cx="0" cy="1371600"/>
          </a:xfrm>
          <a:prstGeom prst="line">
            <a:avLst/>
          </a:prstGeom>
          <a:ln w="19050" cap="rnd">
            <a:solidFill>
              <a:schemeClr val="tx2">
                <a:lumMod val="40000"/>
                <a:lumOff val="60000"/>
              </a:schemeClr>
            </a:solidFill>
            <a:prstDash val="sysDot"/>
            <a:headEnd type="none"/>
            <a:tailEnd type="none"/>
          </a:ln>
        </p:spPr>
        <p:style>
          <a:lnRef idx="1">
            <a:schemeClr val="accent2"/>
          </a:lnRef>
          <a:fillRef idx="0">
            <a:schemeClr val="accent2"/>
          </a:fillRef>
          <a:effectRef idx="0">
            <a:schemeClr val="accent2"/>
          </a:effectRef>
          <a:fontRef idx="minor">
            <a:schemeClr val="tx1"/>
          </a:fontRef>
        </p:style>
      </p:cxnSp>
      <p:cxnSp>
        <p:nvCxnSpPr>
          <p:cNvPr id="114" name="Straight Connector 113">
            <a:extLst>
              <a:ext uri="{FF2B5EF4-FFF2-40B4-BE49-F238E27FC236}">
                <a16:creationId xmlns:a16="http://schemas.microsoft.com/office/drawing/2014/main" id="{087B820C-4839-7744-B000-142CAE1CCE14}"/>
              </a:ext>
            </a:extLst>
          </p:cNvPr>
          <p:cNvCxnSpPr/>
          <p:nvPr/>
        </p:nvCxnSpPr>
        <p:spPr>
          <a:xfrm>
            <a:off x="9076364" y="2558600"/>
            <a:ext cx="0" cy="1371600"/>
          </a:xfrm>
          <a:prstGeom prst="line">
            <a:avLst/>
          </a:prstGeom>
          <a:ln w="19050" cap="rnd">
            <a:solidFill>
              <a:schemeClr val="tx2">
                <a:lumMod val="40000"/>
                <a:lumOff val="60000"/>
              </a:schemeClr>
            </a:solidFill>
            <a:prstDash val="sysDot"/>
            <a:headEnd type="none"/>
            <a:tailEnd type="none"/>
          </a:ln>
        </p:spPr>
        <p:style>
          <a:lnRef idx="1">
            <a:schemeClr val="accent2"/>
          </a:lnRef>
          <a:fillRef idx="0">
            <a:schemeClr val="accent2"/>
          </a:fillRef>
          <a:effectRef idx="0">
            <a:schemeClr val="accent2"/>
          </a:effectRef>
          <a:fontRef idx="minor">
            <a:schemeClr val="tx1"/>
          </a:fontRef>
        </p:style>
      </p:cxnSp>
      <p:sp>
        <p:nvSpPr>
          <p:cNvPr id="115" name="Chevron 114">
            <a:extLst>
              <a:ext uri="{FF2B5EF4-FFF2-40B4-BE49-F238E27FC236}">
                <a16:creationId xmlns:a16="http://schemas.microsoft.com/office/drawing/2014/main" id="{61CCFC76-B9C8-3949-94B8-E84BB17A83E5}"/>
              </a:ext>
            </a:extLst>
          </p:cNvPr>
          <p:cNvSpPr/>
          <p:nvPr/>
        </p:nvSpPr>
        <p:spPr>
          <a:xfrm>
            <a:off x="9527511" y="3180229"/>
            <a:ext cx="2029968" cy="284481"/>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cs typeface="Trebuchet MS"/>
              </a:rPr>
              <a:t>Control</a:t>
            </a:r>
          </a:p>
        </p:txBody>
      </p:sp>
      <p:cxnSp>
        <p:nvCxnSpPr>
          <p:cNvPr id="116" name="Straight Connector 115">
            <a:extLst>
              <a:ext uri="{FF2B5EF4-FFF2-40B4-BE49-F238E27FC236}">
                <a16:creationId xmlns:a16="http://schemas.microsoft.com/office/drawing/2014/main" id="{4CAB62B1-C95A-4644-BB2D-A6251CE86324}"/>
              </a:ext>
            </a:extLst>
          </p:cNvPr>
          <p:cNvCxnSpPr/>
          <p:nvPr/>
        </p:nvCxnSpPr>
        <p:spPr>
          <a:xfrm>
            <a:off x="11468590" y="2558600"/>
            <a:ext cx="0" cy="1371600"/>
          </a:xfrm>
          <a:prstGeom prst="line">
            <a:avLst/>
          </a:prstGeom>
          <a:ln w="19050" cap="rnd">
            <a:solidFill>
              <a:schemeClr val="tx2">
                <a:lumMod val="40000"/>
                <a:lumOff val="60000"/>
              </a:schemeClr>
            </a:solidFill>
            <a:prstDash val="sysDot"/>
            <a:headEnd type="none"/>
            <a:tailEnd type="none"/>
          </a:ln>
        </p:spPr>
        <p:style>
          <a:lnRef idx="1">
            <a:schemeClr val="accent2"/>
          </a:lnRef>
          <a:fillRef idx="0">
            <a:schemeClr val="accent2"/>
          </a:fillRef>
          <a:effectRef idx="0">
            <a:schemeClr val="accent2"/>
          </a:effectRef>
          <a:fontRef idx="minor">
            <a:schemeClr val="tx1"/>
          </a:fontRef>
        </p:style>
      </p:cxnSp>
      <p:cxnSp>
        <p:nvCxnSpPr>
          <p:cNvPr id="117" name="Straight Connector 116">
            <a:extLst>
              <a:ext uri="{FF2B5EF4-FFF2-40B4-BE49-F238E27FC236}">
                <a16:creationId xmlns:a16="http://schemas.microsoft.com/office/drawing/2014/main" id="{50C44F9C-185E-8A4D-B3CD-2B7A51697C85}"/>
              </a:ext>
            </a:extLst>
          </p:cNvPr>
          <p:cNvCxnSpPr/>
          <p:nvPr/>
        </p:nvCxnSpPr>
        <p:spPr>
          <a:xfrm>
            <a:off x="2434570" y="2556816"/>
            <a:ext cx="0" cy="1371600"/>
          </a:xfrm>
          <a:prstGeom prst="line">
            <a:avLst/>
          </a:prstGeom>
          <a:ln w="19050" cap="rnd">
            <a:solidFill>
              <a:schemeClr val="tx2">
                <a:lumMod val="40000"/>
                <a:lumOff val="60000"/>
              </a:schemeClr>
            </a:solidFill>
            <a:prstDash val="sysDot"/>
            <a:headEnd type="none"/>
            <a:tailEnd type="none"/>
          </a:ln>
        </p:spPr>
        <p:style>
          <a:lnRef idx="1">
            <a:schemeClr val="accent2"/>
          </a:lnRef>
          <a:fillRef idx="0">
            <a:schemeClr val="accent2"/>
          </a:fillRef>
          <a:effectRef idx="0">
            <a:schemeClr val="accent2"/>
          </a:effectRef>
          <a:fontRef idx="minor">
            <a:schemeClr val="tx1"/>
          </a:fontRef>
        </p:style>
      </p:cxnSp>
      <p:sp>
        <p:nvSpPr>
          <p:cNvPr id="118" name="Shape 5426">
            <a:extLst>
              <a:ext uri="{FF2B5EF4-FFF2-40B4-BE49-F238E27FC236}">
                <a16:creationId xmlns:a16="http://schemas.microsoft.com/office/drawing/2014/main" id="{923F68B0-F759-E440-820F-B114B20F8FEB}"/>
              </a:ext>
            </a:extLst>
          </p:cNvPr>
          <p:cNvSpPr txBox="1"/>
          <p:nvPr/>
        </p:nvSpPr>
        <p:spPr>
          <a:xfrm rot="16200000">
            <a:off x="-129915" y="3767519"/>
            <a:ext cx="699831" cy="224086"/>
          </a:xfrm>
          <a:prstGeom prst="rect">
            <a:avLst/>
          </a:prstGeom>
          <a:noFill/>
          <a:ln>
            <a:noFill/>
          </a:ln>
        </p:spPr>
        <p:txBody>
          <a:bodyPr lIns="0" tIns="0" rIns="0" bIns="0" anchor="t" anchorCtr="0">
            <a:noAutofit/>
          </a:bodyPr>
          <a:lstStyle/>
          <a:p>
            <a:pPr algn="r">
              <a:buClr>
                <a:srgbClr val="9E9E9E"/>
              </a:buClr>
              <a:buSzPct val="25000"/>
            </a:pPr>
            <a:r>
              <a:rPr lang="en-US" sz="1200" b="1" dirty="0">
                <a:solidFill>
                  <a:srgbClr val="C00000"/>
                </a:solidFill>
                <a:ea typeface="Verdana" panose="020B0604030504040204" pitchFamily="34" charset="0"/>
                <a:cs typeface="Verdana" panose="020B0604030504040204" pitchFamily="34" charset="0"/>
                <a:sym typeface="Roboto"/>
              </a:rPr>
              <a:t>Jan-14</a:t>
            </a:r>
            <a:endParaRPr lang="en-US" sz="900" b="1" dirty="0">
              <a:solidFill>
                <a:srgbClr val="C00000"/>
              </a:solidFill>
              <a:ea typeface="Verdana" panose="020B0604030504040204" pitchFamily="34" charset="0"/>
              <a:cs typeface="Verdana" panose="020B0604030504040204" pitchFamily="34" charset="0"/>
              <a:sym typeface="Roboto"/>
            </a:endParaRPr>
          </a:p>
        </p:txBody>
      </p:sp>
      <p:sp>
        <p:nvSpPr>
          <p:cNvPr id="119" name="Shape 5426">
            <a:extLst>
              <a:ext uri="{FF2B5EF4-FFF2-40B4-BE49-F238E27FC236}">
                <a16:creationId xmlns:a16="http://schemas.microsoft.com/office/drawing/2014/main" id="{E9221968-14A6-4B4F-B81E-BDFE24026BBB}"/>
              </a:ext>
            </a:extLst>
          </p:cNvPr>
          <p:cNvSpPr txBox="1"/>
          <p:nvPr/>
        </p:nvSpPr>
        <p:spPr>
          <a:xfrm rot="16200000">
            <a:off x="2228040" y="3768411"/>
            <a:ext cx="699831" cy="224086"/>
          </a:xfrm>
          <a:prstGeom prst="rect">
            <a:avLst/>
          </a:prstGeom>
          <a:noFill/>
          <a:ln>
            <a:noFill/>
          </a:ln>
        </p:spPr>
        <p:txBody>
          <a:bodyPr lIns="0" tIns="0" rIns="0" bIns="0" anchor="t" anchorCtr="0">
            <a:noAutofit/>
          </a:bodyPr>
          <a:lstStyle/>
          <a:p>
            <a:pPr algn="r">
              <a:buClr>
                <a:srgbClr val="9E9E9E"/>
              </a:buClr>
              <a:buSzPct val="25000"/>
            </a:pPr>
            <a:r>
              <a:rPr lang="en-US" sz="1200" b="1" dirty="0">
                <a:solidFill>
                  <a:srgbClr val="C00000"/>
                </a:solidFill>
                <a:ea typeface="Verdana" panose="020B0604030504040204" pitchFamily="34" charset="0"/>
                <a:cs typeface="Verdana" panose="020B0604030504040204" pitchFamily="34" charset="0"/>
                <a:sym typeface="Roboto"/>
              </a:rPr>
              <a:t>Jan-21</a:t>
            </a:r>
            <a:endParaRPr lang="en-US" sz="900" b="1" dirty="0">
              <a:solidFill>
                <a:srgbClr val="C00000"/>
              </a:solidFill>
              <a:ea typeface="Verdana" panose="020B0604030504040204" pitchFamily="34" charset="0"/>
              <a:cs typeface="Verdana" panose="020B0604030504040204" pitchFamily="34" charset="0"/>
              <a:sym typeface="Roboto"/>
            </a:endParaRPr>
          </a:p>
        </p:txBody>
      </p:sp>
      <p:sp>
        <p:nvSpPr>
          <p:cNvPr id="121" name="Shape 5426">
            <a:extLst>
              <a:ext uri="{FF2B5EF4-FFF2-40B4-BE49-F238E27FC236}">
                <a16:creationId xmlns:a16="http://schemas.microsoft.com/office/drawing/2014/main" id="{BE712A1C-2E2E-3243-AB7F-391C8E4DB84F}"/>
              </a:ext>
            </a:extLst>
          </p:cNvPr>
          <p:cNvSpPr txBox="1"/>
          <p:nvPr/>
        </p:nvSpPr>
        <p:spPr>
          <a:xfrm rot="16200000">
            <a:off x="4626249" y="3767520"/>
            <a:ext cx="699831" cy="224086"/>
          </a:xfrm>
          <a:prstGeom prst="rect">
            <a:avLst/>
          </a:prstGeom>
          <a:noFill/>
          <a:ln>
            <a:noFill/>
          </a:ln>
        </p:spPr>
        <p:txBody>
          <a:bodyPr lIns="0" tIns="0" rIns="0" bIns="0" anchor="t" anchorCtr="0">
            <a:noAutofit/>
          </a:bodyPr>
          <a:lstStyle/>
          <a:p>
            <a:pPr algn="r">
              <a:buClr>
                <a:srgbClr val="9E9E9E"/>
              </a:buClr>
              <a:buSzPct val="25000"/>
            </a:pPr>
            <a:r>
              <a:rPr lang="en-US" sz="1200" b="1" dirty="0">
                <a:solidFill>
                  <a:srgbClr val="C00000"/>
                </a:solidFill>
                <a:ea typeface="Verdana" panose="020B0604030504040204" pitchFamily="34" charset="0"/>
                <a:cs typeface="Verdana" panose="020B0604030504040204" pitchFamily="34" charset="0"/>
                <a:sym typeface="Roboto"/>
              </a:rPr>
              <a:t>Jan -28</a:t>
            </a:r>
            <a:endParaRPr lang="en-US" sz="900" b="1" dirty="0">
              <a:solidFill>
                <a:srgbClr val="C00000"/>
              </a:solidFill>
              <a:ea typeface="Verdana" panose="020B0604030504040204" pitchFamily="34" charset="0"/>
              <a:cs typeface="Verdana" panose="020B0604030504040204" pitchFamily="34" charset="0"/>
              <a:sym typeface="Roboto"/>
            </a:endParaRPr>
          </a:p>
        </p:txBody>
      </p:sp>
      <p:sp>
        <p:nvSpPr>
          <p:cNvPr id="122" name="Shape 5426">
            <a:extLst>
              <a:ext uri="{FF2B5EF4-FFF2-40B4-BE49-F238E27FC236}">
                <a16:creationId xmlns:a16="http://schemas.microsoft.com/office/drawing/2014/main" id="{3631247C-EAF8-3341-A63D-4FFE79256B4A}"/>
              </a:ext>
            </a:extLst>
          </p:cNvPr>
          <p:cNvSpPr txBox="1"/>
          <p:nvPr/>
        </p:nvSpPr>
        <p:spPr>
          <a:xfrm rot="16200000">
            <a:off x="6607714" y="3777359"/>
            <a:ext cx="699831" cy="211444"/>
          </a:xfrm>
          <a:prstGeom prst="rect">
            <a:avLst/>
          </a:prstGeom>
          <a:noFill/>
          <a:ln>
            <a:noFill/>
          </a:ln>
        </p:spPr>
        <p:txBody>
          <a:bodyPr lIns="0" tIns="0" rIns="0" bIns="0" anchor="t" anchorCtr="0">
            <a:noAutofit/>
          </a:bodyPr>
          <a:lstStyle/>
          <a:p>
            <a:pPr algn="r">
              <a:buClr>
                <a:srgbClr val="9E9E9E"/>
              </a:buClr>
              <a:buSzPct val="25000"/>
            </a:pPr>
            <a:r>
              <a:rPr lang="en-US" sz="1200" b="1" dirty="0">
                <a:solidFill>
                  <a:srgbClr val="C00000"/>
                </a:solidFill>
                <a:ea typeface="Verdana" panose="020B0604030504040204" pitchFamily="34" charset="0"/>
                <a:cs typeface="Verdana" panose="020B0604030504040204" pitchFamily="34" charset="0"/>
                <a:sym typeface="Roboto"/>
              </a:rPr>
              <a:t>Feb-12</a:t>
            </a:r>
            <a:endParaRPr lang="en-US" sz="900" b="1" dirty="0">
              <a:solidFill>
                <a:srgbClr val="C00000"/>
              </a:solidFill>
              <a:ea typeface="Verdana" panose="020B0604030504040204" pitchFamily="34" charset="0"/>
              <a:cs typeface="Verdana" panose="020B0604030504040204" pitchFamily="34" charset="0"/>
              <a:sym typeface="Roboto"/>
            </a:endParaRPr>
          </a:p>
        </p:txBody>
      </p:sp>
      <p:sp>
        <p:nvSpPr>
          <p:cNvPr id="126" name="Shape 5426">
            <a:extLst>
              <a:ext uri="{FF2B5EF4-FFF2-40B4-BE49-F238E27FC236}">
                <a16:creationId xmlns:a16="http://schemas.microsoft.com/office/drawing/2014/main" id="{41DCA39B-7568-7E4B-9244-E68B81DCA913}"/>
              </a:ext>
            </a:extLst>
          </p:cNvPr>
          <p:cNvSpPr txBox="1"/>
          <p:nvPr/>
        </p:nvSpPr>
        <p:spPr>
          <a:xfrm rot="16200000">
            <a:off x="8875234" y="3760229"/>
            <a:ext cx="699831" cy="224086"/>
          </a:xfrm>
          <a:prstGeom prst="rect">
            <a:avLst/>
          </a:prstGeom>
          <a:noFill/>
          <a:ln>
            <a:noFill/>
          </a:ln>
        </p:spPr>
        <p:txBody>
          <a:bodyPr lIns="0" tIns="0" rIns="0" bIns="0" anchor="t" anchorCtr="0">
            <a:noAutofit/>
          </a:bodyPr>
          <a:lstStyle/>
          <a:p>
            <a:pPr algn="r">
              <a:buClr>
                <a:srgbClr val="9E9E9E"/>
              </a:buClr>
              <a:buSzPct val="25000"/>
            </a:pPr>
            <a:r>
              <a:rPr lang="en-US" sz="1200" b="1" dirty="0">
                <a:solidFill>
                  <a:srgbClr val="C00000"/>
                </a:solidFill>
                <a:ea typeface="Verdana" panose="020B0604030504040204" pitchFamily="34" charset="0"/>
                <a:cs typeface="Verdana" panose="020B0604030504040204" pitchFamily="34" charset="0"/>
                <a:sym typeface="Roboto"/>
              </a:rPr>
              <a:t>Feb-26</a:t>
            </a:r>
            <a:endParaRPr lang="en-US" sz="900" b="1" dirty="0">
              <a:solidFill>
                <a:srgbClr val="C00000"/>
              </a:solidFill>
              <a:ea typeface="Verdana" panose="020B0604030504040204" pitchFamily="34" charset="0"/>
              <a:cs typeface="Verdana" panose="020B0604030504040204" pitchFamily="34" charset="0"/>
              <a:sym typeface="Roboto"/>
            </a:endParaRPr>
          </a:p>
        </p:txBody>
      </p:sp>
      <p:sp>
        <p:nvSpPr>
          <p:cNvPr id="127" name="Shape 5426">
            <a:extLst>
              <a:ext uri="{FF2B5EF4-FFF2-40B4-BE49-F238E27FC236}">
                <a16:creationId xmlns:a16="http://schemas.microsoft.com/office/drawing/2014/main" id="{2DCB2758-68FD-3449-9AFD-653EAC837BDF}"/>
              </a:ext>
            </a:extLst>
          </p:cNvPr>
          <p:cNvSpPr txBox="1"/>
          <p:nvPr/>
        </p:nvSpPr>
        <p:spPr>
          <a:xfrm rot="16200000">
            <a:off x="11262207" y="3722895"/>
            <a:ext cx="699831" cy="224086"/>
          </a:xfrm>
          <a:prstGeom prst="rect">
            <a:avLst/>
          </a:prstGeom>
          <a:noFill/>
          <a:ln>
            <a:noFill/>
          </a:ln>
        </p:spPr>
        <p:txBody>
          <a:bodyPr lIns="0" tIns="0" rIns="0" bIns="0" anchor="t" anchorCtr="0">
            <a:noAutofit/>
          </a:bodyPr>
          <a:lstStyle/>
          <a:p>
            <a:pPr algn="r">
              <a:buClr>
                <a:srgbClr val="9E9E9E"/>
              </a:buClr>
              <a:buSzPct val="25000"/>
            </a:pPr>
            <a:r>
              <a:rPr lang="en-US" sz="1200" b="1" dirty="0">
                <a:solidFill>
                  <a:srgbClr val="C00000"/>
                </a:solidFill>
                <a:ea typeface="Verdana" panose="020B0604030504040204" pitchFamily="34" charset="0"/>
                <a:cs typeface="Verdana" panose="020B0604030504040204" pitchFamily="34" charset="0"/>
                <a:sym typeface="Roboto"/>
              </a:rPr>
              <a:t>Mar-10</a:t>
            </a:r>
            <a:endParaRPr lang="en-US" sz="900" b="1" dirty="0">
              <a:solidFill>
                <a:srgbClr val="C00000"/>
              </a:solidFill>
              <a:ea typeface="Verdana" panose="020B0604030504040204" pitchFamily="34" charset="0"/>
              <a:cs typeface="Verdana" panose="020B0604030504040204" pitchFamily="34" charset="0"/>
              <a:sym typeface="Roboto"/>
            </a:endParaRPr>
          </a:p>
        </p:txBody>
      </p:sp>
      <p:pic>
        <p:nvPicPr>
          <p:cNvPr id="128" name="Picture 127">
            <a:extLst>
              <a:ext uri="{FF2B5EF4-FFF2-40B4-BE49-F238E27FC236}">
                <a16:creationId xmlns:a16="http://schemas.microsoft.com/office/drawing/2014/main" id="{6D79AFE9-021D-E445-87C9-B57FB28FDBDA}"/>
              </a:ext>
            </a:extLst>
          </p:cNvPr>
          <p:cNvPicPr>
            <a:picLocks noChangeAspect="1"/>
          </p:cNvPicPr>
          <p:nvPr/>
        </p:nvPicPr>
        <p:blipFill>
          <a:blip r:embed="rId8"/>
          <a:stretch>
            <a:fillRect/>
          </a:stretch>
        </p:blipFill>
        <p:spPr>
          <a:xfrm>
            <a:off x="32837" y="4419957"/>
            <a:ext cx="566928" cy="731958"/>
          </a:xfrm>
          <a:prstGeom prst="rect">
            <a:avLst/>
          </a:prstGeom>
        </p:spPr>
      </p:pic>
      <p:sp>
        <p:nvSpPr>
          <p:cNvPr id="129" name="Shape 5426">
            <a:extLst>
              <a:ext uri="{FF2B5EF4-FFF2-40B4-BE49-F238E27FC236}">
                <a16:creationId xmlns:a16="http://schemas.microsoft.com/office/drawing/2014/main" id="{1552D1AB-77C0-C542-BFAE-480A3F87BD8A}"/>
              </a:ext>
            </a:extLst>
          </p:cNvPr>
          <p:cNvSpPr txBox="1"/>
          <p:nvPr/>
        </p:nvSpPr>
        <p:spPr>
          <a:xfrm>
            <a:off x="391249" y="3552414"/>
            <a:ext cx="1685214" cy="252373"/>
          </a:xfrm>
          <a:prstGeom prst="rect">
            <a:avLst/>
          </a:prstGeom>
          <a:noFill/>
          <a:ln>
            <a:noFill/>
          </a:ln>
        </p:spPr>
        <p:txBody>
          <a:bodyPr lIns="0" tIns="0" rIns="0" bIns="0" anchor="t" anchorCtr="0">
            <a:noAutofit/>
          </a:bodyPr>
          <a:lstStyle/>
          <a:p>
            <a:pPr>
              <a:buClr>
                <a:srgbClr val="9E9E9E"/>
              </a:buClr>
              <a:buSzPct val="25000"/>
            </a:pPr>
            <a:r>
              <a:rPr lang="en-US" sz="1200" b="1" dirty="0">
                <a:solidFill>
                  <a:srgbClr val="00B050"/>
                </a:solidFill>
                <a:latin typeface="Calibri" panose="020F0502020204030204" pitchFamily="34" charset="0"/>
                <a:ea typeface="Verdana" panose="020B0604030504040204" pitchFamily="34" charset="0"/>
                <a:cs typeface="Calibri" panose="020F0502020204030204" pitchFamily="34" charset="0"/>
                <a:sym typeface="Roboto"/>
              </a:rPr>
              <a:t>Business Impact</a:t>
            </a:r>
          </a:p>
        </p:txBody>
      </p:sp>
      <p:sp>
        <p:nvSpPr>
          <p:cNvPr id="130" name="Shape 5426">
            <a:extLst>
              <a:ext uri="{FF2B5EF4-FFF2-40B4-BE49-F238E27FC236}">
                <a16:creationId xmlns:a16="http://schemas.microsoft.com/office/drawing/2014/main" id="{6A077657-1D55-3A4F-BCB8-6E312F9697B1}"/>
              </a:ext>
            </a:extLst>
          </p:cNvPr>
          <p:cNvSpPr txBox="1"/>
          <p:nvPr/>
        </p:nvSpPr>
        <p:spPr>
          <a:xfrm>
            <a:off x="457063" y="3770919"/>
            <a:ext cx="1939746" cy="679098"/>
          </a:xfrm>
          <a:prstGeom prst="rect">
            <a:avLst/>
          </a:prstGeom>
          <a:noFill/>
          <a:ln>
            <a:noFill/>
          </a:ln>
        </p:spPr>
        <p:txBody>
          <a:bodyPr lIns="0" tIns="0" rIns="0" bIns="0" anchor="t" anchorCtr="0">
            <a:noAutofit/>
          </a:bodyPr>
          <a:lstStyle>
            <a:defPPr>
              <a:defRPr lang="en-US"/>
            </a:defPPr>
            <a:lvl1pPr algn="just">
              <a:buClr>
                <a:srgbClr val="9E9E9E"/>
              </a:buClr>
              <a:buSzPct val="25000"/>
              <a:defRPr sz="1200" b="1">
                <a:solidFill>
                  <a:srgbClr val="0B2265"/>
                </a:solidFill>
                <a:latin typeface="+mj-lt"/>
                <a:ea typeface="Verdana" panose="020B0604030504040204" pitchFamily="34" charset="0"/>
                <a:cs typeface="Verdana" panose="020B0604030504040204" pitchFamily="34" charset="0"/>
              </a:defRPr>
            </a:lvl1pPr>
          </a:lstStyle>
          <a:p>
            <a:r>
              <a:rPr lang="en-US" b="0" dirty="0">
                <a:solidFill>
                  <a:schemeClr val="tx2">
                    <a:lumMod val="75000"/>
                  </a:schemeClr>
                </a:solidFill>
                <a:latin typeface="Calibri" panose="020F0502020204030204" pitchFamily="34" charset="0"/>
                <a:cs typeface="Calibri" panose="020F0502020204030204" pitchFamily="34" charset="0"/>
              </a:rPr>
              <a:t>          Impacts reported as in </a:t>
            </a:r>
            <a:r>
              <a:rPr lang="en-US" b="0" dirty="0">
                <a:solidFill>
                  <a:schemeClr val="tx2">
                    <a:lumMod val="75000"/>
                  </a:schemeClr>
                </a:solidFill>
                <a:highlight>
                  <a:srgbClr val="FFFF00"/>
                </a:highlight>
                <a:latin typeface="Calibri" panose="020F0502020204030204" pitchFamily="34" charset="0"/>
                <a:cs typeface="Calibri" panose="020F0502020204030204" pitchFamily="34" charset="0"/>
              </a:rPr>
              <a:t>10s of thousands of dollars </a:t>
            </a:r>
            <a:r>
              <a:rPr lang="en-US" b="0" dirty="0">
                <a:solidFill>
                  <a:schemeClr val="tx2">
                    <a:lumMod val="75000"/>
                  </a:schemeClr>
                </a:solidFill>
                <a:latin typeface="Calibri" panose="020F0502020204030204" pitchFamily="34" charset="0"/>
                <a:cs typeface="Calibri" panose="020F0502020204030204" pitchFamily="34" charset="0"/>
              </a:rPr>
              <a:t>not paid to Sales  Executives  on time.</a:t>
            </a:r>
            <a:endParaRPr lang="en-US" b="0" dirty="0">
              <a:solidFill>
                <a:schemeClr val="tx2">
                  <a:lumMod val="75000"/>
                </a:schemeClr>
              </a:solidFill>
              <a:latin typeface="Calibri" panose="020F0502020204030204" pitchFamily="34" charset="0"/>
              <a:cs typeface="Calibri" panose="020F0502020204030204" pitchFamily="34" charset="0"/>
              <a:sym typeface="Roboto"/>
            </a:endParaRPr>
          </a:p>
        </p:txBody>
      </p:sp>
      <p:sp>
        <p:nvSpPr>
          <p:cNvPr id="8" name="Explosion 2 7">
            <a:extLst>
              <a:ext uri="{FF2B5EF4-FFF2-40B4-BE49-F238E27FC236}">
                <a16:creationId xmlns:a16="http://schemas.microsoft.com/office/drawing/2014/main" id="{A27B9886-9664-8C47-A1C0-5694F83729BC}"/>
              </a:ext>
            </a:extLst>
          </p:cNvPr>
          <p:cNvSpPr/>
          <p:nvPr/>
        </p:nvSpPr>
        <p:spPr>
          <a:xfrm>
            <a:off x="1147393" y="4335619"/>
            <a:ext cx="1423519" cy="730447"/>
          </a:xfrm>
          <a:prstGeom prst="irregularSeal2">
            <a:avLst/>
          </a:prstGeom>
          <a:ln>
            <a:solidFill>
              <a:srgbClr val="FF88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SQL 2.5?</a:t>
            </a:r>
          </a:p>
        </p:txBody>
      </p:sp>
      <p:sp>
        <p:nvSpPr>
          <p:cNvPr id="9" name="Right Arrow 8">
            <a:extLst>
              <a:ext uri="{FF2B5EF4-FFF2-40B4-BE49-F238E27FC236}">
                <a16:creationId xmlns:a16="http://schemas.microsoft.com/office/drawing/2014/main" id="{3C259AD2-1696-5A44-8122-8AACD4AA1ECA}"/>
              </a:ext>
            </a:extLst>
          </p:cNvPr>
          <p:cNvSpPr/>
          <p:nvPr/>
        </p:nvSpPr>
        <p:spPr>
          <a:xfrm rot="10177212">
            <a:off x="2421081" y="6055491"/>
            <a:ext cx="331229" cy="173948"/>
          </a:xfrm>
          <a:custGeom>
            <a:avLst/>
            <a:gdLst>
              <a:gd name="connsiteX0" fmla="*/ 0 w 331229"/>
              <a:gd name="connsiteY0" fmla="*/ 43487 h 173948"/>
              <a:gd name="connsiteX1" fmla="*/ 244255 w 331229"/>
              <a:gd name="connsiteY1" fmla="*/ 43487 h 173948"/>
              <a:gd name="connsiteX2" fmla="*/ 244255 w 331229"/>
              <a:gd name="connsiteY2" fmla="*/ 0 h 173948"/>
              <a:gd name="connsiteX3" fmla="*/ 331229 w 331229"/>
              <a:gd name="connsiteY3" fmla="*/ 86974 h 173948"/>
              <a:gd name="connsiteX4" fmla="*/ 244255 w 331229"/>
              <a:gd name="connsiteY4" fmla="*/ 173948 h 173948"/>
              <a:gd name="connsiteX5" fmla="*/ 244255 w 331229"/>
              <a:gd name="connsiteY5" fmla="*/ 130461 h 173948"/>
              <a:gd name="connsiteX6" fmla="*/ 0 w 331229"/>
              <a:gd name="connsiteY6" fmla="*/ 130461 h 173948"/>
              <a:gd name="connsiteX7" fmla="*/ 0 w 331229"/>
              <a:gd name="connsiteY7" fmla="*/ 43487 h 17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229" h="173948" fill="none" extrusionOk="0">
                <a:moveTo>
                  <a:pt x="0" y="43487"/>
                </a:moveTo>
                <a:cubicBezTo>
                  <a:pt x="77427" y="22982"/>
                  <a:pt x="167504" y="64938"/>
                  <a:pt x="244255" y="43487"/>
                </a:cubicBezTo>
                <a:cubicBezTo>
                  <a:pt x="243017" y="28038"/>
                  <a:pt x="248900" y="19247"/>
                  <a:pt x="244255" y="0"/>
                </a:cubicBezTo>
                <a:cubicBezTo>
                  <a:pt x="263907" y="16052"/>
                  <a:pt x="300839" y="60509"/>
                  <a:pt x="331229" y="86974"/>
                </a:cubicBezTo>
                <a:cubicBezTo>
                  <a:pt x="315973" y="109369"/>
                  <a:pt x="275733" y="136347"/>
                  <a:pt x="244255" y="173948"/>
                </a:cubicBezTo>
                <a:cubicBezTo>
                  <a:pt x="240052" y="155929"/>
                  <a:pt x="246522" y="139528"/>
                  <a:pt x="244255" y="130461"/>
                </a:cubicBezTo>
                <a:cubicBezTo>
                  <a:pt x="129916" y="150903"/>
                  <a:pt x="101497" y="126300"/>
                  <a:pt x="0" y="130461"/>
                </a:cubicBezTo>
                <a:cubicBezTo>
                  <a:pt x="-1639" y="106285"/>
                  <a:pt x="4059" y="76142"/>
                  <a:pt x="0" y="43487"/>
                </a:cubicBezTo>
                <a:close/>
              </a:path>
              <a:path w="331229" h="173948" stroke="0" extrusionOk="0">
                <a:moveTo>
                  <a:pt x="0" y="43487"/>
                </a:moveTo>
                <a:cubicBezTo>
                  <a:pt x="101504" y="17040"/>
                  <a:pt x="134552" y="62742"/>
                  <a:pt x="244255" y="43487"/>
                </a:cubicBezTo>
                <a:cubicBezTo>
                  <a:pt x="243563" y="29337"/>
                  <a:pt x="245087" y="20028"/>
                  <a:pt x="244255" y="0"/>
                </a:cubicBezTo>
                <a:cubicBezTo>
                  <a:pt x="266523" y="14878"/>
                  <a:pt x="295481" y="71726"/>
                  <a:pt x="331229" y="86974"/>
                </a:cubicBezTo>
                <a:cubicBezTo>
                  <a:pt x="295027" y="125385"/>
                  <a:pt x="276475" y="138526"/>
                  <a:pt x="244255" y="173948"/>
                </a:cubicBezTo>
                <a:cubicBezTo>
                  <a:pt x="239339" y="164046"/>
                  <a:pt x="245012" y="140777"/>
                  <a:pt x="244255" y="130461"/>
                </a:cubicBezTo>
                <a:cubicBezTo>
                  <a:pt x="139964" y="132576"/>
                  <a:pt x="76627" y="114458"/>
                  <a:pt x="0" y="130461"/>
                </a:cubicBezTo>
                <a:cubicBezTo>
                  <a:pt x="-284" y="94866"/>
                  <a:pt x="2181" y="72847"/>
                  <a:pt x="0" y="43487"/>
                </a:cubicBezTo>
                <a:close/>
              </a:path>
            </a:pathLst>
          </a:custGeom>
          <a:solidFill>
            <a:srgbClr val="C00000"/>
          </a:solidFill>
          <a:ln w="6350" cmpd="sng">
            <a:noFill/>
            <a:prstDash val="sysDot"/>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pic>
        <p:nvPicPr>
          <p:cNvPr id="11" name="Picture 10">
            <a:extLst>
              <a:ext uri="{FF2B5EF4-FFF2-40B4-BE49-F238E27FC236}">
                <a16:creationId xmlns:a16="http://schemas.microsoft.com/office/drawing/2014/main" id="{EB2BC812-B9EF-184C-B930-444203805546}"/>
              </a:ext>
            </a:extLst>
          </p:cNvPr>
          <p:cNvPicPr>
            <a:picLocks noChangeAspect="1"/>
          </p:cNvPicPr>
          <p:nvPr/>
        </p:nvPicPr>
        <p:blipFill>
          <a:blip r:embed="rId9"/>
          <a:stretch>
            <a:fillRect/>
          </a:stretch>
        </p:blipFill>
        <p:spPr>
          <a:xfrm>
            <a:off x="201104" y="5292164"/>
            <a:ext cx="2229129" cy="949841"/>
          </a:xfrm>
          <a:prstGeom prst="rect">
            <a:avLst/>
          </a:prstGeom>
        </p:spPr>
      </p:pic>
      <p:pic>
        <p:nvPicPr>
          <p:cNvPr id="12" name="Picture 11">
            <a:extLst>
              <a:ext uri="{FF2B5EF4-FFF2-40B4-BE49-F238E27FC236}">
                <a16:creationId xmlns:a16="http://schemas.microsoft.com/office/drawing/2014/main" id="{3293BA17-BDFD-574D-B3CB-A7FB987BE8A0}"/>
              </a:ext>
            </a:extLst>
          </p:cNvPr>
          <p:cNvPicPr>
            <a:picLocks noChangeAspect="1"/>
          </p:cNvPicPr>
          <p:nvPr/>
        </p:nvPicPr>
        <p:blipFill>
          <a:blip r:embed="rId10"/>
          <a:stretch>
            <a:fillRect/>
          </a:stretch>
        </p:blipFill>
        <p:spPr>
          <a:xfrm>
            <a:off x="7101490" y="3775845"/>
            <a:ext cx="1899572" cy="2238392"/>
          </a:xfrm>
          <a:prstGeom prst="rect">
            <a:avLst/>
          </a:prstGeom>
        </p:spPr>
      </p:pic>
      <p:sp>
        <p:nvSpPr>
          <p:cNvPr id="53" name="Explosion 2 52">
            <a:extLst>
              <a:ext uri="{FF2B5EF4-FFF2-40B4-BE49-F238E27FC236}">
                <a16:creationId xmlns:a16="http://schemas.microsoft.com/office/drawing/2014/main" id="{A3AA938B-985D-564A-A4AD-3566A2653FEE}"/>
              </a:ext>
            </a:extLst>
          </p:cNvPr>
          <p:cNvSpPr/>
          <p:nvPr/>
        </p:nvSpPr>
        <p:spPr>
          <a:xfrm>
            <a:off x="2945423" y="5551095"/>
            <a:ext cx="1769527" cy="863705"/>
          </a:xfrm>
          <a:prstGeom prst="irregularSeal2">
            <a:avLst/>
          </a:prstGeom>
          <a:solidFill>
            <a:schemeClr val="accent4">
              <a:lumMod val="60000"/>
              <a:lumOff val="40000"/>
            </a:schemeClr>
          </a:solidFill>
          <a:ln>
            <a:solidFill>
              <a:srgbClr val="FF88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0070C0"/>
                </a:solidFill>
              </a:rPr>
              <a:t>591 vs 3532 Statements issued </a:t>
            </a:r>
          </a:p>
        </p:txBody>
      </p:sp>
      <p:sp>
        <p:nvSpPr>
          <p:cNvPr id="61" name="Rounded Rectangular Callout 60">
            <a:extLst>
              <a:ext uri="{FF2B5EF4-FFF2-40B4-BE49-F238E27FC236}">
                <a16:creationId xmlns:a16="http://schemas.microsoft.com/office/drawing/2014/main" id="{BA6E7771-2719-3F4D-A8EB-78A57A1E9C39}"/>
              </a:ext>
            </a:extLst>
          </p:cNvPr>
          <p:cNvSpPr/>
          <p:nvPr/>
        </p:nvSpPr>
        <p:spPr>
          <a:xfrm flipH="1">
            <a:off x="3159665" y="2111864"/>
            <a:ext cx="1164495" cy="316980"/>
          </a:xfrm>
          <a:custGeom>
            <a:avLst/>
            <a:gdLst>
              <a:gd name="connsiteX0" fmla="*/ 0 w 1164495"/>
              <a:gd name="connsiteY0" fmla="*/ 52831 h 316980"/>
              <a:gd name="connsiteX1" fmla="*/ 52831 w 1164495"/>
              <a:gd name="connsiteY1" fmla="*/ 0 h 316980"/>
              <a:gd name="connsiteX2" fmla="*/ 194083 w 1164495"/>
              <a:gd name="connsiteY2" fmla="*/ 0 h 316980"/>
              <a:gd name="connsiteX3" fmla="*/ 243333 w 1164495"/>
              <a:gd name="connsiteY3" fmla="*/ -310956 h 316980"/>
              <a:gd name="connsiteX4" fmla="*/ 288795 w 1164495"/>
              <a:gd name="connsiteY4" fmla="*/ -597992 h 316980"/>
              <a:gd name="connsiteX5" fmla="*/ 387001 w 1164495"/>
              <a:gd name="connsiteY5" fmla="*/ -298996 h 316980"/>
              <a:gd name="connsiteX6" fmla="*/ 485206 w 1164495"/>
              <a:gd name="connsiteY6" fmla="*/ 0 h 316980"/>
              <a:gd name="connsiteX7" fmla="*/ 779641 w 1164495"/>
              <a:gd name="connsiteY7" fmla="*/ 0 h 316980"/>
              <a:gd name="connsiteX8" fmla="*/ 1111664 w 1164495"/>
              <a:gd name="connsiteY8" fmla="*/ 0 h 316980"/>
              <a:gd name="connsiteX9" fmla="*/ 1164495 w 1164495"/>
              <a:gd name="connsiteY9" fmla="*/ 52831 h 316980"/>
              <a:gd name="connsiteX10" fmla="*/ 1164495 w 1164495"/>
              <a:gd name="connsiteY10" fmla="*/ 52830 h 316980"/>
              <a:gd name="connsiteX11" fmla="*/ 1164495 w 1164495"/>
              <a:gd name="connsiteY11" fmla="*/ 52830 h 316980"/>
              <a:gd name="connsiteX12" fmla="*/ 1164495 w 1164495"/>
              <a:gd name="connsiteY12" fmla="*/ 132075 h 316980"/>
              <a:gd name="connsiteX13" fmla="*/ 1164495 w 1164495"/>
              <a:gd name="connsiteY13" fmla="*/ 264149 h 316980"/>
              <a:gd name="connsiteX14" fmla="*/ 1111664 w 1164495"/>
              <a:gd name="connsiteY14" fmla="*/ 316980 h 316980"/>
              <a:gd name="connsiteX15" fmla="*/ 798435 w 1164495"/>
              <a:gd name="connsiteY15" fmla="*/ 316980 h 316980"/>
              <a:gd name="connsiteX16" fmla="*/ 485206 w 1164495"/>
              <a:gd name="connsiteY16" fmla="*/ 316980 h 316980"/>
              <a:gd name="connsiteX17" fmla="*/ 194083 w 1164495"/>
              <a:gd name="connsiteY17" fmla="*/ 316980 h 316980"/>
              <a:gd name="connsiteX18" fmla="*/ 194083 w 1164495"/>
              <a:gd name="connsiteY18" fmla="*/ 316980 h 316980"/>
              <a:gd name="connsiteX19" fmla="*/ 52831 w 1164495"/>
              <a:gd name="connsiteY19" fmla="*/ 316980 h 316980"/>
              <a:gd name="connsiteX20" fmla="*/ 0 w 1164495"/>
              <a:gd name="connsiteY20" fmla="*/ 264149 h 316980"/>
              <a:gd name="connsiteX21" fmla="*/ 0 w 1164495"/>
              <a:gd name="connsiteY21" fmla="*/ 132075 h 316980"/>
              <a:gd name="connsiteX22" fmla="*/ 0 w 1164495"/>
              <a:gd name="connsiteY22" fmla="*/ 52830 h 316980"/>
              <a:gd name="connsiteX23" fmla="*/ 0 w 1164495"/>
              <a:gd name="connsiteY23" fmla="*/ 52830 h 316980"/>
              <a:gd name="connsiteX24" fmla="*/ 0 w 1164495"/>
              <a:gd name="connsiteY24" fmla="*/ 52831 h 316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64495" h="316980" fill="none" extrusionOk="0">
                <a:moveTo>
                  <a:pt x="0" y="52831"/>
                </a:moveTo>
                <a:cubicBezTo>
                  <a:pt x="3342" y="27267"/>
                  <a:pt x="26184" y="8007"/>
                  <a:pt x="52831" y="0"/>
                </a:cubicBezTo>
                <a:cubicBezTo>
                  <a:pt x="113065" y="-6610"/>
                  <a:pt x="148305" y="16062"/>
                  <a:pt x="194083" y="0"/>
                </a:cubicBezTo>
                <a:cubicBezTo>
                  <a:pt x="187235" y="-69799"/>
                  <a:pt x="255665" y="-221488"/>
                  <a:pt x="243333" y="-310956"/>
                </a:cubicBezTo>
                <a:cubicBezTo>
                  <a:pt x="231002" y="-400425"/>
                  <a:pt x="275558" y="-495344"/>
                  <a:pt x="288795" y="-597992"/>
                </a:cubicBezTo>
                <a:cubicBezTo>
                  <a:pt x="337256" y="-514824"/>
                  <a:pt x="354431" y="-374573"/>
                  <a:pt x="387001" y="-298996"/>
                </a:cubicBezTo>
                <a:cubicBezTo>
                  <a:pt x="419570" y="-223419"/>
                  <a:pt x="432674" y="-132960"/>
                  <a:pt x="485206" y="0"/>
                </a:cubicBezTo>
                <a:cubicBezTo>
                  <a:pt x="567595" y="-28040"/>
                  <a:pt x="689554" y="4234"/>
                  <a:pt x="779641" y="0"/>
                </a:cubicBezTo>
                <a:cubicBezTo>
                  <a:pt x="869729" y="-4234"/>
                  <a:pt x="1014032" y="10276"/>
                  <a:pt x="1111664" y="0"/>
                </a:cubicBezTo>
                <a:cubicBezTo>
                  <a:pt x="1143852" y="863"/>
                  <a:pt x="1164098" y="22360"/>
                  <a:pt x="1164495" y="52831"/>
                </a:cubicBezTo>
                <a:lnTo>
                  <a:pt x="1164495" y="52830"/>
                </a:lnTo>
                <a:lnTo>
                  <a:pt x="1164495" y="52830"/>
                </a:lnTo>
                <a:cubicBezTo>
                  <a:pt x="1172959" y="76445"/>
                  <a:pt x="1160392" y="103694"/>
                  <a:pt x="1164495" y="132075"/>
                </a:cubicBezTo>
                <a:cubicBezTo>
                  <a:pt x="1164689" y="160226"/>
                  <a:pt x="1158456" y="213868"/>
                  <a:pt x="1164495" y="264149"/>
                </a:cubicBezTo>
                <a:cubicBezTo>
                  <a:pt x="1161696" y="289583"/>
                  <a:pt x="1138616" y="319190"/>
                  <a:pt x="1111664" y="316980"/>
                </a:cubicBezTo>
                <a:cubicBezTo>
                  <a:pt x="1017746" y="354037"/>
                  <a:pt x="927496" y="306387"/>
                  <a:pt x="798435" y="316980"/>
                </a:cubicBezTo>
                <a:cubicBezTo>
                  <a:pt x="669374" y="327573"/>
                  <a:pt x="606717" y="293807"/>
                  <a:pt x="485206" y="316980"/>
                </a:cubicBezTo>
                <a:cubicBezTo>
                  <a:pt x="402533" y="320347"/>
                  <a:pt x="294933" y="316271"/>
                  <a:pt x="194083" y="316980"/>
                </a:cubicBezTo>
                <a:lnTo>
                  <a:pt x="194083" y="316980"/>
                </a:lnTo>
                <a:cubicBezTo>
                  <a:pt x="142574" y="321315"/>
                  <a:pt x="105763" y="309795"/>
                  <a:pt x="52831" y="316980"/>
                </a:cubicBezTo>
                <a:cubicBezTo>
                  <a:pt x="16998" y="319415"/>
                  <a:pt x="-135" y="288697"/>
                  <a:pt x="0" y="264149"/>
                </a:cubicBezTo>
                <a:cubicBezTo>
                  <a:pt x="-5891" y="222938"/>
                  <a:pt x="11239" y="176646"/>
                  <a:pt x="0" y="132075"/>
                </a:cubicBezTo>
                <a:cubicBezTo>
                  <a:pt x="-6712" y="103320"/>
                  <a:pt x="595" y="91006"/>
                  <a:pt x="0" y="52830"/>
                </a:cubicBezTo>
                <a:lnTo>
                  <a:pt x="0" y="52830"/>
                </a:lnTo>
                <a:lnTo>
                  <a:pt x="0" y="52831"/>
                </a:lnTo>
                <a:close/>
              </a:path>
              <a:path w="1164495" h="316980" stroke="0" extrusionOk="0">
                <a:moveTo>
                  <a:pt x="0" y="52831"/>
                </a:moveTo>
                <a:cubicBezTo>
                  <a:pt x="-2704" y="21985"/>
                  <a:pt x="17470" y="2321"/>
                  <a:pt x="52831" y="0"/>
                </a:cubicBezTo>
                <a:cubicBezTo>
                  <a:pt x="83466" y="-2828"/>
                  <a:pt x="128408" y="5429"/>
                  <a:pt x="194083" y="0"/>
                </a:cubicBezTo>
                <a:cubicBezTo>
                  <a:pt x="194296" y="-146935"/>
                  <a:pt x="240717" y="-232119"/>
                  <a:pt x="240492" y="-293016"/>
                </a:cubicBezTo>
                <a:cubicBezTo>
                  <a:pt x="240267" y="-353913"/>
                  <a:pt x="294544" y="-526763"/>
                  <a:pt x="288795" y="-597992"/>
                </a:cubicBezTo>
                <a:cubicBezTo>
                  <a:pt x="354622" y="-507959"/>
                  <a:pt x="337680" y="-385662"/>
                  <a:pt x="390929" y="-287036"/>
                </a:cubicBezTo>
                <a:cubicBezTo>
                  <a:pt x="444178" y="-188410"/>
                  <a:pt x="426907" y="-106097"/>
                  <a:pt x="485206" y="0"/>
                </a:cubicBezTo>
                <a:cubicBezTo>
                  <a:pt x="583466" y="-16255"/>
                  <a:pt x="691492" y="32562"/>
                  <a:pt x="798435" y="0"/>
                </a:cubicBezTo>
                <a:cubicBezTo>
                  <a:pt x="905378" y="-32562"/>
                  <a:pt x="985342" y="18317"/>
                  <a:pt x="1111664" y="0"/>
                </a:cubicBezTo>
                <a:cubicBezTo>
                  <a:pt x="1135331" y="-315"/>
                  <a:pt x="1167232" y="16148"/>
                  <a:pt x="1164495" y="52831"/>
                </a:cubicBezTo>
                <a:lnTo>
                  <a:pt x="1164495" y="52830"/>
                </a:lnTo>
                <a:lnTo>
                  <a:pt x="1164495" y="52830"/>
                </a:lnTo>
                <a:cubicBezTo>
                  <a:pt x="1167516" y="70206"/>
                  <a:pt x="1155322" y="98621"/>
                  <a:pt x="1164495" y="132075"/>
                </a:cubicBezTo>
                <a:cubicBezTo>
                  <a:pt x="1178625" y="195889"/>
                  <a:pt x="1151466" y="227332"/>
                  <a:pt x="1164495" y="264149"/>
                </a:cubicBezTo>
                <a:cubicBezTo>
                  <a:pt x="1159193" y="291277"/>
                  <a:pt x="1139261" y="313038"/>
                  <a:pt x="1111664" y="316980"/>
                </a:cubicBezTo>
                <a:cubicBezTo>
                  <a:pt x="992220" y="339967"/>
                  <a:pt x="934848" y="316098"/>
                  <a:pt x="798435" y="316980"/>
                </a:cubicBezTo>
                <a:cubicBezTo>
                  <a:pt x="662022" y="317862"/>
                  <a:pt x="618731" y="290672"/>
                  <a:pt x="485206" y="316980"/>
                </a:cubicBezTo>
                <a:cubicBezTo>
                  <a:pt x="352911" y="337802"/>
                  <a:pt x="330369" y="287953"/>
                  <a:pt x="194083" y="316980"/>
                </a:cubicBezTo>
                <a:lnTo>
                  <a:pt x="194083" y="316980"/>
                </a:lnTo>
                <a:cubicBezTo>
                  <a:pt x="157987" y="326087"/>
                  <a:pt x="121636" y="315804"/>
                  <a:pt x="52831" y="316980"/>
                </a:cubicBezTo>
                <a:cubicBezTo>
                  <a:pt x="24920" y="316712"/>
                  <a:pt x="91" y="294196"/>
                  <a:pt x="0" y="264149"/>
                </a:cubicBezTo>
                <a:cubicBezTo>
                  <a:pt x="-4041" y="203440"/>
                  <a:pt x="5356" y="184066"/>
                  <a:pt x="0" y="132075"/>
                </a:cubicBezTo>
                <a:cubicBezTo>
                  <a:pt x="-8521" y="92667"/>
                  <a:pt x="6862" y="70096"/>
                  <a:pt x="0" y="52830"/>
                </a:cubicBezTo>
                <a:lnTo>
                  <a:pt x="0" y="52830"/>
                </a:lnTo>
                <a:lnTo>
                  <a:pt x="0" y="52831"/>
                </a:lnTo>
                <a:close/>
              </a:path>
            </a:pathLst>
          </a:custGeom>
          <a:solidFill>
            <a:schemeClr val="bg1"/>
          </a:solidFill>
          <a:ln>
            <a:solidFill>
              <a:srgbClr val="7030A0"/>
            </a:solidFill>
            <a:prstDash val="sysDot"/>
            <a:extLst>
              <a:ext uri="{C807C97D-BFC1-408E-A445-0C87EB9F89A2}">
                <ask:lineSketchStyleProps xmlns:ask="http://schemas.microsoft.com/office/drawing/2018/sketchyshapes" sd="1219033472">
                  <a:prstGeom prst="wedgeRoundRectCallout">
                    <a:avLst>
                      <a:gd name="adj1" fmla="val -25200"/>
                      <a:gd name="adj2" fmla="val -238653"/>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000"/>
                </a:solidFill>
              </a:rPr>
              <a:t>X-variables</a:t>
            </a:r>
          </a:p>
        </p:txBody>
      </p:sp>
      <p:pic>
        <p:nvPicPr>
          <p:cNvPr id="14" name="Picture 13">
            <a:extLst>
              <a:ext uri="{FF2B5EF4-FFF2-40B4-BE49-F238E27FC236}">
                <a16:creationId xmlns:a16="http://schemas.microsoft.com/office/drawing/2014/main" id="{6406C8FB-AED9-A24E-B4EE-0AA57BB3293D}"/>
              </a:ext>
            </a:extLst>
          </p:cNvPr>
          <p:cNvPicPr>
            <a:picLocks noChangeAspect="1"/>
          </p:cNvPicPr>
          <p:nvPr/>
        </p:nvPicPr>
        <p:blipFill>
          <a:blip r:embed="rId11"/>
          <a:stretch>
            <a:fillRect/>
          </a:stretch>
        </p:blipFill>
        <p:spPr>
          <a:xfrm>
            <a:off x="6861427" y="1235919"/>
            <a:ext cx="2452052" cy="1257382"/>
          </a:xfrm>
          <a:prstGeom prst="rect">
            <a:avLst/>
          </a:prstGeom>
        </p:spPr>
      </p:pic>
      <p:pic>
        <p:nvPicPr>
          <p:cNvPr id="15" name="Picture 14">
            <a:extLst>
              <a:ext uri="{FF2B5EF4-FFF2-40B4-BE49-F238E27FC236}">
                <a16:creationId xmlns:a16="http://schemas.microsoft.com/office/drawing/2014/main" id="{DBEA866F-1A5E-9047-A4B7-3CBB050A674A}"/>
              </a:ext>
            </a:extLst>
          </p:cNvPr>
          <p:cNvPicPr>
            <a:picLocks noChangeAspect="1"/>
          </p:cNvPicPr>
          <p:nvPr/>
        </p:nvPicPr>
        <p:blipFill>
          <a:blip r:embed="rId12"/>
          <a:stretch>
            <a:fillRect/>
          </a:stretch>
        </p:blipFill>
        <p:spPr>
          <a:xfrm>
            <a:off x="2661966" y="3770182"/>
            <a:ext cx="1998649" cy="1371014"/>
          </a:xfrm>
          <a:prstGeom prst="rect">
            <a:avLst/>
          </a:prstGeom>
        </p:spPr>
      </p:pic>
    </p:spTree>
    <p:extLst>
      <p:ext uri="{BB962C8B-B14F-4D97-AF65-F5344CB8AC3E}">
        <p14:creationId xmlns:p14="http://schemas.microsoft.com/office/powerpoint/2010/main" val="1311887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49BFBB-2DC3-8942-83F0-D1126E62FBDF}"/>
              </a:ext>
            </a:extLst>
          </p:cNvPr>
          <p:cNvSpPr txBox="1">
            <a:spLocks/>
          </p:cNvSpPr>
          <p:nvPr/>
        </p:nvSpPr>
        <p:spPr>
          <a:xfrm>
            <a:off x="0" y="0"/>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endParaRPr lang="en-US" sz="2400" dirty="0">
              <a:solidFill>
                <a:schemeClr val="bg1"/>
              </a:solidFill>
              <a:latin typeface="+mn-lt"/>
            </a:endParaRPr>
          </a:p>
        </p:txBody>
      </p:sp>
      <p:sp>
        <p:nvSpPr>
          <p:cNvPr id="59" name="Title 1">
            <a:extLst>
              <a:ext uri="{FF2B5EF4-FFF2-40B4-BE49-F238E27FC236}">
                <a16:creationId xmlns:a16="http://schemas.microsoft.com/office/drawing/2014/main" id="{3B92893E-B3EF-7B49-8818-E9FD2CDEB9E3}"/>
              </a:ext>
            </a:extLst>
          </p:cNvPr>
          <p:cNvSpPr txBox="1">
            <a:spLocks/>
          </p:cNvSpPr>
          <p:nvPr/>
        </p:nvSpPr>
        <p:spPr>
          <a:xfrm>
            <a:off x="0" y="280438"/>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r>
              <a:rPr lang="en-US" sz="2400" dirty="0">
                <a:solidFill>
                  <a:schemeClr val="bg1"/>
                </a:solidFill>
                <a:latin typeface="+mn-lt"/>
              </a:rPr>
              <a:t>	Analyze			</a:t>
            </a:r>
          </a:p>
        </p:txBody>
      </p:sp>
      <p:sp>
        <p:nvSpPr>
          <p:cNvPr id="60" name="Title 1">
            <a:extLst>
              <a:ext uri="{FF2B5EF4-FFF2-40B4-BE49-F238E27FC236}">
                <a16:creationId xmlns:a16="http://schemas.microsoft.com/office/drawing/2014/main" id="{7312FB71-118C-B34A-82E1-61FF6E87BEE6}"/>
              </a:ext>
            </a:extLst>
          </p:cNvPr>
          <p:cNvSpPr txBox="1">
            <a:spLocks/>
          </p:cNvSpPr>
          <p:nvPr/>
        </p:nvSpPr>
        <p:spPr>
          <a:xfrm>
            <a:off x="0" y="6482888"/>
            <a:ext cx="12192000" cy="368793"/>
          </a:xfrm>
          <a:prstGeom prst="rect">
            <a:avLst/>
          </a:prstGeom>
          <a:solidFill>
            <a:schemeClr val="accent1">
              <a:lumMod val="50000"/>
            </a:schemeClr>
          </a:solidFill>
        </p:spPr>
        <p:txBody>
          <a:bodyPr vert="horz" lIns="91440" tIns="45720" rIns="91440" bIns="45720" rtlCol="0" anchor="t">
            <a:normAutofit/>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pPr algn="r"/>
            <a:r>
              <a:rPr lang="en-US" sz="1600" dirty="0">
                <a:solidFill>
                  <a:schemeClr val="bg1"/>
                </a:solidFill>
                <a:latin typeface="+mn-lt"/>
              </a:rPr>
              <a:t>Prepared by: Sathish Kumar Rajendiran</a:t>
            </a:r>
          </a:p>
        </p:txBody>
      </p:sp>
      <p:pic>
        <p:nvPicPr>
          <p:cNvPr id="8" name="Picture 7">
            <a:extLst>
              <a:ext uri="{FF2B5EF4-FFF2-40B4-BE49-F238E27FC236}">
                <a16:creationId xmlns:a16="http://schemas.microsoft.com/office/drawing/2014/main" id="{BF27EE7D-4BE7-B742-894B-FBD01D919400}"/>
              </a:ext>
            </a:extLst>
          </p:cNvPr>
          <p:cNvPicPr>
            <a:picLocks noChangeAspect="1"/>
          </p:cNvPicPr>
          <p:nvPr/>
        </p:nvPicPr>
        <p:blipFill>
          <a:blip r:embed="rId2"/>
          <a:stretch>
            <a:fillRect/>
          </a:stretch>
        </p:blipFill>
        <p:spPr>
          <a:xfrm>
            <a:off x="472628" y="1585885"/>
            <a:ext cx="7416800" cy="4432300"/>
          </a:xfrm>
          <a:prstGeom prst="rect">
            <a:avLst/>
          </a:prstGeom>
        </p:spPr>
      </p:pic>
      <p:sp>
        <p:nvSpPr>
          <p:cNvPr id="25" name="Shape 5426">
            <a:extLst>
              <a:ext uri="{FF2B5EF4-FFF2-40B4-BE49-F238E27FC236}">
                <a16:creationId xmlns:a16="http://schemas.microsoft.com/office/drawing/2014/main" id="{CC477E81-E3C8-9B40-A0A8-FFA9CAE99E7D}"/>
              </a:ext>
            </a:extLst>
          </p:cNvPr>
          <p:cNvSpPr txBox="1"/>
          <p:nvPr/>
        </p:nvSpPr>
        <p:spPr>
          <a:xfrm>
            <a:off x="516330" y="888504"/>
            <a:ext cx="11543961" cy="734636"/>
          </a:xfrm>
          <a:prstGeom prst="rect">
            <a:avLst/>
          </a:prstGeom>
          <a:noFill/>
          <a:ln>
            <a:noFill/>
          </a:ln>
        </p:spPr>
        <p:txBody>
          <a:bodyPr lIns="0" tIns="0" rIns="0" bIns="0" anchor="t" anchorCtr="0">
            <a:noAutofit/>
          </a:bodyPr>
          <a:lstStyle>
            <a:defPPr>
              <a:defRPr lang="en-US"/>
            </a:defPPr>
            <a:lvl1pPr algn="just">
              <a:buClr>
                <a:srgbClr val="9E9E9E"/>
              </a:buClr>
              <a:buSzPct val="25000"/>
              <a:defRPr sz="1600" b="1">
                <a:solidFill>
                  <a:srgbClr val="00B050"/>
                </a:solidFill>
              </a:defRPr>
            </a:lvl1pPr>
          </a:lstStyle>
          <a:p>
            <a:r>
              <a:rPr lang="en-US" dirty="0">
                <a:solidFill>
                  <a:schemeClr val="tx1"/>
                </a:solidFill>
              </a:rPr>
              <a:t> </a:t>
            </a:r>
            <a:r>
              <a:rPr lang="en-US" dirty="0">
                <a:solidFill>
                  <a:schemeClr val="tx1"/>
                </a:solidFill>
                <a:sym typeface="Roboto"/>
              </a:rPr>
              <a:t>Dispersion or Spread of Data</a:t>
            </a:r>
            <a:endParaRPr lang="en-US" dirty="0">
              <a:solidFill>
                <a:schemeClr val="tx1"/>
              </a:solidFill>
            </a:endParaRPr>
          </a:p>
          <a:p>
            <a:r>
              <a:rPr lang="en-US" dirty="0">
                <a:solidFill>
                  <a:schemeClr val="tx1"/>
                </a:solidFill>
              </a:rPr>
              <a:t>	 </a:t>
            </a:r>
            <a:r>
              <a:rPr lang="en-US" b="0" dirty="0">
                <a:solidFill>
                  <a:schemeClr val="tx1"/>
                </a:solidFill>
              </a:rPr>
              <a:t>What we have is a discrete data with only two possible outcomes recorded as either success or failure with time span of month. </a:t>
            </a:r>
            <a:endParaRPr lang="en-US" b="0" dirty="0">
              <a:solidFill>
                <a:schemeClr val="tx1"/>
              </a:solidFill>
              <a:sym typeface="Roboto"/>
            </a:endParaRPr>
          </a:p>
        </p:txBody>
      </p:sp>
      <p:pic>
        <p:nvPicPr>
          <p:cNvPr id="23" name="Picture 22">
            <a:extLst>
              <a:ext uri="{FF2B5EF4-FFF2-40B4-BE49-F238E27FC236}">
                <a16:creationId xmlns:a16="http://schemas.microsoft.com/office/drawing/2014/main" id="{293C9EBB-389F-9A42-867D-5A0E9618AF65}"/>
              </a:ext>
            </a:extLst>
          </p:cNvPr>
          <p:cNvPicPr>
            <a:picLocks noChangeAspect="1"/>
          </p:cNvPicPr>
          <p:nvPr/>
        </p:nvPicPr>
        <p:blipFill>
          <a:blip r:embed="rId3"/>
          <a:stretch>
            <a:fillRect/>
          </a:stretch>
        </p:blipFill>
        <p:spPr>
          <a:xfrm>
            <a:off x="7997890" y="2424284"/>
            <a:ext cx="2133600" cy="1147736"/>
          </a:xfrm>
          <a:prstGeom prst="rect">
            <a:avLst/>
          </a:prstGeom>
        </p:spPr>
      </p:pic>
      <p:sp>
        <p:nvSpPr>
          <p:cNvPr id="27" name="Explosion 2 26">
            <a:extLst>
              <a:ext uri="{FF2B5EF4-FFF2-40B4-BE49-F238E27FC236}">
                <a16:creationId xmlns:a16="http://schemas.microsoft.com/office/drawing/2014/main" id="{B8012663-12FB-D64A-BA01-2B7B072A2028}"/>
              </a:ext>
            </a:extLst>
          </p:cNvPr>
          <p:cNvSpPr/>
          <p:nvPr/>
        </p:nvSpPr>
        <p:spPr>
          <a:xfrm rot="21283430">
            <a:off x="8376985" y="5087298"/>
            <a:ext cx="2133600" cy="1343779"/>
          </a:xfrm>
          <a:prstGeom prst="irregularSeal2">
            <a:avLst/>
          </a:prstGeom>
          <a:solidFill>
            <a:schemeClr val="accent4">
              <a:lumMod val="20000"/>
              <a:lumOff val="80000"/>
            </a:schemeClr>
          </a:solidFill>
          <a:ln>
            <a:solidFill>
              <a:srgbClr val="FF88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060"/>
                </a:solidFill>
              </a:rPr>
              <a:t>591  Failed vs 3532 Statements</a:t>
            </a:r>
          </a:p>
        </p:txBody>
      </p:sp>
      <p:cxnSp>
        <p:nvCxnSpPr>
          <p:cNvPr id="26" name="Straight Arrow Connector 25">
            <a:extLst>
              <a:ext uri="{FF2B5EF4-FFF2-40B4-BE49-F238E27FC236}">
                <a16:creationId xmlns:a16="http://schemas.microsoft.com/office/drawing/2014/main" id="{AA72322B-8ADE-8C4B-96B6-640E0D4F51C6}"/>
              </a:ext>
            </a:extLst>
          </p:cNvPr>
          <p:cNvCxnSpPr>
            <a:cxnSpLocks/>
          </p:cNvCxnSpPr>
          <p:nvPr/>
        </p:nvCxnSpPr>
        <p:spPr>
          <a:xfrm flipH="1">
            <a:off x="4731027" y="5827224"/>
            <a:ext cx="3588693" cy="172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ular Callout 28">
            <a:extLst>
              <a:ext uri="{FF2B5EF4-FFF2-40B4-BE49-F238E27FC236}">
                <a16:creationId xmlns:a16="http://schemas.microsoft.com/office/drawing/2014/main" id="{AB6D0224-CEEE-9C44-81E6-AA12894D207B}"/>
              </a:ext>
            </a:extLst>
          </p:cNvPr>
          <p:cNvSpPr/>
          <p:nvPr/>
        </p:nvSpPr>
        <p:spPr>
          <a:xfrm>
            <a:off x="2862471" y="5520900"/>
            <a:ext cx="1868556" cy="612648"/>
          </a:xfrm>
          <a:custGeom>
            <a:avLst/>
            <a:gdLst>
              <a:gd name="connsiteX0" fmla="*/ 0 w 1868556"/>
              <a:gd name="connsiteY0" fmla="*/ 0 h 612648"/>
              <a:gd name="connsiteX1" fmla="*/ 311426 w 1868556"/>
              <a:gd name="connsiteY1" fmla="*/ 0 h 612648"/>
              <a:gd name="connsiteX2" fmla="*/ 311426 w 1868556"/>
              <a:gd name="connsiteY2" fmla="*/ 0 h 612648"/>
              <a:gd name="connsiteX3" fmla="*/ 778565 w 1868556"/>
              <a:gd name="connsiteY3" fmla="*/ 0 h 612648"/>
              <a:gd name="connsiteX4" fmla="*/ 1868556 w 1868556"/>
              <a:gd name="connsiteY4" fmla="*/ 0 h 612648"/>
              <a:gd name="connsiteX5" fmla="*/ 1868556 w 1868556"/>
              <a:gd name="connsiteY5" fmla="*/ 357378 h 612648"/>
              <a:gd name="connsiteX6" fmla="*/ 1868556 w 1868556"/>
              <a:gd name="connsiteY6" fmla="*/ 357378 h 612648"/>
              <a:gd name="connsiteX7" fmla="*/ 1868556 w 1868556"/>
              <a:gd name="connsiteY7" fmla="*/ 510540 h 612648"/>
              <a:gd name="connsiteX8" fmla="*/ 1868556 w 1868556"/>
              <a:gd name="connsiteY8" fmla="*/ 612648 h 612648"/>
              <a:gd name="connsiteX9" fmla="*/ 778565 w 1868556"/>
              <a:gd name="connsiteY9" fmla="*/ 612648 h 612648"/>
              <a:gd name="connsiteX10" fmla="*/ 545002 w 1868556"/>
              <a:gd name="connsiteY10" fmla="*/ 612648 h 612648"/>
              <a:gd name="connsiteX11" fmla="*/ 311426 w 1868556"/>
              <a:gd name="connsiteY11" fmla="*/ 612648 h 612648"/>
              <a:gd name="connsiteX12" fmla="*/ 0 w 1868556"/>
              <a:gd name="connsiteY12" fmla="*/ 612648 h 612648"/>
              <a:gd name="connsiteX13" fmla="*/ 0 w 1868556"/>
              <a:gd name="connsiteY13" fmla="*/ 510540 h 612648"/>
              <a:gd name="connsiteX14" fmla="*/ 0 w 1868556"/>
              <a:gd name="connsiteY14" fmla="*/ 357378 h 612648"/>
              <a:gd name="connsiteX15" fmla="*/ 0 w 1868556"/>
              <a:gd name="connsiteY15" fmla="*/ 357378 h 612648"/>
              <a:gd name="connsiteX16" fmla="*/ 0 w 1868556"/>
              <a:gd name="connsiteY16" fmla="*/ 0 h 61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8556" h="612648" extrusionOk="0">
                <a:moveTo>
                  <a:pt x="0" y="0"/>
                </a:moveTo>
                <a:cubicBezTo>
                  <a:pt x="155098" y="11033"/>
                  <a:pt x="237811" y="17689"/>
                  <a:pt x="311426" y="0"/>
                </a:cubicBezTo>
                <a:lnTo>
                  <a:pt x="311426" y="0"/>
                </a:lnTo>
                <a:cubicBezTo>
                  <a:pt x="414252" y="-30125"/>
                  <a:pt x="554980" y="-39370"/>
                  <a:pt x="778565" y="0"/>
                </a:cubicBezTo>
                <a:cubicBezTo>
                  <a:pt x="1188933" y="73738"/>
                  <a:pt x="1608225" y="-8921"/>
                  <a:pt x="1868556" y="0"/>
                </a:cubicBezTo>
                <a:cubicBezTo>
                  <a:pt x="1889362" y="49794"/>
                  <a:pt x="1859491" y="296326"/>
                  <a:pt x="1868556" y="357378"/>
                </a:cubicBezTo>
                <a:lnTo>
                  <a:pt x="1868556" y="357378"/>
                </a:lnTo>
                <a:cubicBezTo>
                  <a:pt x="1880351" y="414977"/>
                  <a:pt x="1868681" y="470215"/>
                  <a:pt x="1868556" y="510540"/>
                </a:cubicBezTo>
                <a:cubicBezTo>
                  <a:pt x="1868803" y="540779"/>
                  <a:pt x="1870007" y="578784"/>
                  <a:pt x="1868556" y="612648"/>
                </a:cubicBezTo>
                <a:cubicBezTo>
                  <a:pt x="1367088" y="710208"/>
                  <a:pt x="970036" y="675340"/>
                  <a:pt x="778565" y="612648"/>
                </a:cubicBezTo>
                <a:cubicBezTo>
                  <a:pt x="708670" y="592331"/>
                  <a:pt x="618429" y="625483"/>
                  <a:pt x="545002" y="612648"/>
                </a:cubicBezTo>
                <a:cubicBezTo>
                  <a:pt x="439657" y="630191"/>
                  <a:pt x="341754" y="592074"/>
                  <a:pt x="311426" y="612648"/>
                </a:cubicBezTo>
                <a:cubicBezTo>
                  <a:pt x="218740" y="609640"/>
                  <a:pt x="91137" y="637417"/>
                  <a:pt x="0" y="612648"/>
                </a:cubicBezTo>
                <a:cubicBezTo>
                  <a:pt x="5003" y="564302"/>
                  <a:pt x="6635" y="540446"/>
                  <a:pt x="0" y="510540"/>
                </a:cubicBezTo>
                <a:cubicBezTo>
                  <a:pt x="-11342" y="440424"/>
                  <a:pt x="-9098" y="433613"/>
                  <a:pt x="0" y="357378"/>
                </a:cubicBezTo>
                <a:lnTo>
                  <a:pt x="0" y="357378"/>
                </a:lnTo>
                <a:cubicBezTo>
                  <a:pt x="-13133" y="319679"/>
                  <a:pt x="29130" y="49469"/>
                  <a:pt x="0" y="0"/>
                </a:cubicBezTo>
                <a:close/>
              </a:path>
            </a:pathLst>
          </a:custGeom>
          <a:noFill/>
          <a:ln>
            <a:solidFill>
              <a:srgbClr val="FF886F"/>
            </a:solidFill>
            <a:extLst>
              <a:ext uri="{C807C97D-BFC1-408E-A445-0C87EB9F89A2}">
                <ask:lineSketchStyleProps xmlns:ask="http://schemas.microsoft.com/office/drawing/2018/sketchyshapes" sd="1219033472">
                  <a:prstGeom prst="wedgeRectCallout">
                    <a:avLst>
                      <a:gd name="adj1" fmla="val -20833"/>
                      <a:gd name="adj2" fmla="val 45195"/>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A99466D4-ADE3-9342-A752-BBC17B47A54E}"/>
              </a:ext>
            </a:extLst>
          </p:cNvPr>
          <p:cNvPicPr>
            <a:picLocks noChangeAspect="1"/>
          </p:cNvPicPr>
          <p:nvPr/>
        </p:nvPicPr>
        <p:blipFill>
          <a:blip r:embed="rId4"/>
          <a:stretch>
            <a:fillRect/>
          </a:stretch>
        </p:blipFill>
        <p:spPr>
          <a:xfrm>
            <a:off x="11128254" y="2990078"/>
            <a:ext cx="837141" cy="330822"/>
          </a:xfrm>
          <a:prstGeom prst="rect">
            <a:avLst/>
          </a:prstGeom>
        </p:spPr>
      </p:pic>
      <p:pic>
        <p:nvPicPr>
          <p:cNvPr id="33" name="Picture 32">
            <a:extLst>
              <a:ext uri="{FF2B5EF4-FFF2-40B4-BE49-F238E27FC236}">
                <a16:creationId xmlns:a16="http://schemas.microsoft.com/office/drawing/2014/main" id="{C76FF6FC-45D7-5947-AE64-7AD53F3E1A65}"/>
              </a:ext>
            </a:extLst>
          </p:cNvPr>
          <p:cNvPicPr>
            <a:picLocks noChangeAspect="1"/>
          </p:cNvPicPr>
          <p:nvPr/>
        </p:nvPicPr>
        <p:blipFill>
          <a:blip r:embed="rId5"/>
          <a:stretch>
            <a:fillRect/>
          </a:stretch>
        </p:blipFill>
        <p:spPr>
          <a:xfrm>
            <a:off x="11130451" y="3460908"/>
            <a:ext cx="837141" cy="427872"/>
          </a:xfrm>
          <a:prstGeom prst="rect">
            <a:avLst/>
          </a:prstGeom>
        </p:spPr>
      </p:pic>
      <p:sp>
        <p:nvSpPr>
          <p:cNvPr id="30" name="Rectangle 29">
            <a:extLst>
              <a:ext uri="{FF2B5EF4-FFF2-40B4-BE49-F238E27FC236}">
                <a16:creationId xmlns:a16="http://schemas.microsoft.com/office/drawing/2014/main" id="{EDCE3D30-842D-3540-B67D-5F2666375F1E}"/>
              </a:ext>
            </a:extLst>
          </p:cNvPr>
          <p:cNvSpPr/>
          <p:nvPr/>
        </p:nvSpPr>
        <p:spPr>
          <a:xfrm>
            <a:off x="10230678" y="2398475"/>
            <a:ext cx="1829613" cy="1477328"/>
          </a:xfrm>
          <a:prstGeom prst="rect">
            <a:avLst/>
          </a:prstGeom>
        </p:spPr>
        <p:txBody>
          <a:bodyPr wrap="square">
            <a:spAutoFit/>
          </a:bodyPr>
          <a:lstStyle/>
          <a:p>
            <a:r>
              <a:rPr lang="en-US" dirty="0"/>
              <a:t>=max(   ) – min(  )</a:t>
            </a:r>
          </a:p>
          <a:p>
            <a:endParaRPr lang="en-US" dirty="0"/>
          </a:p>
          <a:p>
            <a:r>
              <a:rPr lang="en-US" dirty="0"/>
              <a:t>=</a:t>
            </a:r>
            <a:r>
              <a:rPr lang="en-US" dirty="0" err="1"/>
              <a:t>stdev.s</a:t>
            </a:r>
            <a:endParaRPr lang="en-US" dirty="0"/>
          </a:p>
          <a:p>
            <a:endParaRPr lang="en-US" dirty="0"/>
          </a:p>
          <a:p>
            <a:r>
              <a:rPr lang="en-US" dirty="0"/>
              <a:t>=</a:t>
            </a:r>
            <a:r>
              <a:rPr lang="en-US" dirty="0" err="1"/>
              <a:t>var.s</a:t>
            </a:r>
            <a:endParaRPr lang="en-US" dirty="0"/>
          </a:p>
        </p:txBody>
      </p:sp>
    </p:spTree>
    <p:extLst>
      <p:ext uri="{BB962C8B-B14F-4D97-AF65-F5344CB8AC3E}">
        <p14:creationId xmlns:p14="http://schemas.microsoft.com/office/powerpoint/2010/main" val="287863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14FF554-637C-8C40-8123-569638CAA356}"/>
              </a:ext>
            </a:extLst>
          </p:cNvPr>
          <p:cNvSpPr txBox="1">
            <a:spLocks/>
          </p:cNvSpPr>
          <p:nvPr/>
        </p:nvSpPr>
        <p:spPr>
          <a:xfrm>
            <a:off x="0" y="0"/>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endParaRPr lang="en-US" sz="2400" dirty="0">
              <a:solidFill>
                <a:schemeClr val="bg1"/>
              </a:solidFill>
              <a:latin typeface="+mn-lt"/>
            </a:endParaRPr>
          </a:p>
        </p:txBody>
      </p:sp>
      <p:sp>
        <p:nvSpPr>
          <p:cNvPr id="59" name="Title 1">
            <a:extLst>
              <a:ext uri="{FF2B5EF4-FFF2-40B4-BE49-F238E27FC236}">
                <a16:creationId xmlns:a16="http://schemas.microsoft.com/office/drawing/2014/main" id="{3B92893E-B3EF-7B49-8818-E9FD2CDEB9E3}"/>
              </a:ext>
            </a:extLst>
          </p:cNvPr>
          <p:cNvSpPr txBox="1">
            <a:spLocks/>
          </p:cNvSpPr>
          <p:nvPr/>
        </p:nvSpPr>
        <p:spPr>
          <a:xfrm>
            <a:off x="0" y="280438"/>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r>
              <a:rPr lang="en-US" sz="2400" dirty="0">
                <a:solidFill>
                  <a:schemeClr val="bg1"/>
                </a:solidFill>
                <a:latin typeface="+mn-lt"/>
              </a:rPr>
              <a:t>                                                  Analyze                                                       Time Series Plot </a:t>
            </a:r>
          </a:p>
        </p:txBody>
      </p:sp>
      <p:sp>
        <p:nvSpPr>
          <p:cNvPr id="60" name="Title 1">
            <a:extLst>
              <a:ext uri="{FF2B5EF4-FFF2-40B4-BE49-F238E27FC236}">
                <a16:creationId xmlns:a16="http://schemas.microsoft.com/office/drawing/2014/main" id="{7312FB71-118C-B34A-82E1-61FF6E87BEE6}"/>
              </a:ext>
            </a:extLst>
          </p:cNvPr>
          <p:cNvSpPr txBox="1">
            <a:spLocks/>
          </p:cNvSpPr>
          <p:nvPr/>
        </p:nvSpPr>
        <p:spPr>
          <a:xfrm>
            <a:off x="0" y="6482888"/>
            <a:ext cx="12192000" cy="368793"/>
          </a:xfrm>
          <a:prstGeom prst="rect">
            <a:avLst/>
          </a:prstGeom>
          <a:solidFill>
            <a:schemeClr val="accent1">
              <a:lumMod val="50000"/>
            </a:schemeClr>
          </a:solidFill>
        </p:spPr>
        <p:txBody>
          <a:bodyPr vert="horz" lIns="91440" tIns="45720" rIns="91440" bIns="45720" rtlCol="0" anchor="t">
            <a:normAutofit/>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pPr algn="r"/>
            <a:r>
              <a:rPr lang="en-US" sz="1600" dirty="0">
                <a:solidFill>
                  <a:schemeClr val="bg1"/>
                </a:solidFill>
                <a:latin typeface="+mn-lt"/>
              </a:rPr>
              <a:t>Prepared by: Sathish Kumar Rajendiran</a:t>
            </a:r>
          </a:p>
        </p:txBody>
      </p:sp>
      <p:pic>
        <p:nvPicPr>
          <p:cNvPr id="6" name="Picture 5">
            <a:extLst>
              <a:ext uri="{FF2B5EF4-FFF2-40B4-BE49-F238E27FC236}">
                <a16:creationId xmlns:a16="http://schemas.microsoft.com/office/drawing/2014/main" id="{11030958-4062-204A-9679-82EAF0923F55}"/>
              </a:ext>
            </a:extLst>
          </p:cNvPr>
          <p:cNvPicPr>
            <a:picLocks noChangeAspect="1"/>
          </p:cNvPicPr>
          <p:nvPr/>
        </p:nvPicPr>
        <p:blipFill>
          <a:blip r:embed="rId2"/>
          <a:stretch>
            <a:fillRect/>
          </a:stretch>
        </p:blipFill>
        <p:spPr>
          <a:xfrm>
            <a:off x="8691703" y="884379"/>
            <a:ext cx="1928146" cy="1831743"/>
          </a:xfrm>
          <a:prstGeom prst="rect">
            <a:avLst/>
          </a:prstGeom>
          <a:noFill/>
        </p:spPr>
      </p:pic>
      <p:pic>
        <p:nvPicPr>
          <p:cNvPr id="4" name="Picture 3">
            <a:extLst>
              <a:ext uri="{FF2B5EF4-FFF2-40B4-BE49-F238E27FC236}">
                <a16:creationId xmlns:a16="http://schemas.microsoft.com/office/drawing/2014/main" id="{80E14FED-376F-794E-8D1D-452570DE5EE5}"/>
              </a:ext>
            </a:extLst>
          </p:cNvPr>
          <p:cNvPicPr>
            <a:picLocks noChangeAspect="1"/>
          </p:cNvPicPr>
          <p:nvPr/>
        </p:nvPicPr>
        <p:blipFill>
          <a:blip r:embed="rId3"/>
          <a:stretch>
            <a:fillRect/>
          </a:stretch>
        </p:blipFill>
        <p:spPr>
          <a:xfrm>
            <a:off x="442845" y="1533858"/>
            <a:ext cx="6792842" cy="4483100"/>
          </a:xfrm>
          <a:prstGeom prst="rect">
            <a:avLst/>
          </a:prstGeom>
        </p:spPr>
      </p:pic>
      <p:sp>
        <p:nvSpPr>
          <p:cNvPr id="9" name="Shape 5426">
            <a:extLst>
              <a:ext uri="{FF2B5EF4-FFF2-40B4-BE49-F238E27FC236}">
                <a16:creationId xmlns:a16="http://schemas.microsoft.com/office/drawing/2014/main" id="{74D12838-324C-F14F-A8E7-81ADEF034907}"/>
              </a:ext>
            </a:extLst>
          </p:cNvPr>
          <p:cNvSpPr txBox="1"/>
          <p:nvPr/>
        </p:nvSpPr>
        <p:spPr>
          <a:xfrm>
            <a:off x="6864626" y="2716122"/>
            <a:ext cx="5229086" cy="3237243"/>
          </a:xfrm>
          <a:prstGeom prst="rect">
            <a:avLst/>
          </a:prstGeom>
          <a:noFill/>
          <a:ln>
            <a:noFill/>
          </a:ln>
        </p:spPr>
        <p:txBody>
          <a:bodyPr lIns="0" tIns="0" rIns="0" bIns="0" anchor="t" anchorCtr="0">
            <a:noAutofit/>
          </a:bodyPr>
          <a:lstStyle>
            <a:defPPr>
              <a:defRPr lang="en-US"/>
            </a:defPPr>
            <a:lvl1pPr algn="just">
              <a:buClr>
                <a:srgbClr val="9E9E9E"/>
              </a:buClr>
              <a:buSzPct val="25000"/>
              <a:defRPr sz="1600" b="1">
                <a:solidFill>
                  <a:srgbClr val="00B050"/>
                </a:solidFill>
              </a:defRPr>
            </a:lvl1pPr>
          </a:lstStyle>
          <a:p>
            <a:pPr marL="1200150" lvl="2" indent="-285750">
              <a:buFont typeface="Arial" panose="020B0604020202020204" pitchFamily="34" charset="0"/>
              <a:buChar char="•"/>
            </a:pPr>
            <a:r>
              <a:rPr lang="en-US" b="0" dirty="0">
                <a:solidFill>
                  <a:schemeClr val="tx1"/>
                </a:solidFill>
              </a:rPr>
              <a:t>     </a:t>
            </a:r>
            <a:r>
              <a:rPr lang="en-US" sz="1600" dirty="0">
                <a:cs typeface="Calibri" panose="020F0502020204030204" pitchFamily="34" charset="0"/>
                <a:sym typeface="Roboto"/>
              </a:rPr>
              <a:t>Time Series trend confirms unpredictable flow in the process confirming – the process is out of control. Trend is clearly heading in one direction where the number of failures keep raising with one big spike.</a:t>
            </a:r>
          </a:p>
          <a:p>
            <a:pPr lvl="2"/>
            <a:r>
              <a:rPr lang="en-US" sz="1600" dirty="0">
                <a:cs typeface="Calibri" panose="020F0502020204030204" pitchFamily="34" charset="0"/>
                <a:sym typeface="Roboto"/>
              </a:rPr>
              <a:t> </a:t>
            </a:r>
          </a:p>
          <a:p>
            <a:pPr marL="1200150" lvl="2" indent="-285750">
              <a:buFont typeface="Arial" panose="020B0604020202020204" pitchFamily="34" charset="0"/>
              <a:buChar char="•"/>
            </a:pPr>
            <a:r>
              <a:rPr lang="en-US" sz="1600" dirty="0">
                <a:cs typeface="Calibri" panose="020F0502020204030204" pitchFamily="34" charset="0"/>
              </a:rPr>
              <a:t>      Its is a discrete data with only two possible outcomes recorded as either success or failure with time span of month. This graph is plotted on number of failures recorded over 12 months as sample size.</a:t>
            </a:r>
          </a:p>
          <a:p>
            <a:pPr lvl="2"/>
            <a:endParaRPr lang="en-US" sz="1600" dirty="0">
              <a:cs typeface="Calibri" panose="020F0502020204030204" pitchFamily="34" charset="0"/>
            </a:endParaRPr>
          </a:p>
          <a:p>
            <a:pPr marL="1200150" lvl="2" indent="-285750">
              <a:buFont typeface="Arial" panose="020B0604020202020204" pitchFamily="34" charset="0"/>
              <a:buChar char="•"/>
            </a:pPr>
            <a:r>
              <a:rPr lang="en-US" sz="1600" dirty="0">
                <a:cs typeface="Calibri" panose="020F0502020204030204" pitchFamily="34" charset="0"/>
              </a:rPr>
              <a:t>In addition, Regression calculation for Y is represented as </a:t>
            </a:r>
            <a:r>
              <a:rPr lang="en-US" sz="1600" b="1" dirty="0">
                <a:cs typeface="Calibri" panose="020F0502020204030204" pitchFamily="34" charset="0"/>
              </a:rPr>
              <a:t>3.5979x +25.864</a:t>
            </a:r>
          </a:p>
          <a:p>
            <a:pPr lvl="2"/>
            <a:r>
              <a:rPr lang="en-US" sz="1600" dirty="0">
                <a:cs typeface="Calibri" panose="020F0502020204030204" pitchFamily="34" charset="0"/>
              </a:rPr>
              <a:t>       with R Square is calculated as </a:t>
            </a:r>
            <a:r>
              <a:rPr lang="en-US" sz="1600" b="1" dirty="0">
                <a:cs typeface="Calibri" panose="020F0502020204030204" pitchFamily="34" charset="0"/>
              </a:rPr>
              <a:t>0.1284</a:t>
            </a:r>
          </a:p>
          <a:p>
            <a:r>
              <a:rPr lang="en-US" b="0" dirty="0">
                <a:solidFill>
                  <a:schemeClr val="tx1"/>
                </a:solidFill>
              </a:rPr>
              <a:t> </a:t>
            </a:r>
            <a:endParaRPr lang="en-US" b="0" dirty="0">
              <a:solidFill>
                <a:schemeClr val="tx1"/>
              </a:solidFill>
              <a:sym typeface="Roboto"/>
            </a:endParaRPr>
          </a:p>
        </p:txBody>
      </p:sp>
    </p:spTree>
    <p:extLst>
      <p:ext uri="{BB962C8B-B14F-4D97-AF65-F5344CB8AC3E}">
        <p14:creationId xmlns:p14="http://schemas.microsoft.com/office/powerpoint/2010/main" val="1412658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49BFBB-2DC3-8942-83F0-D1126E62FBDF}"/>
              </a:ext>
            </a:extLst>
          </p:cNvPr>
          <p:cNvSpPr txBox="1">
            <a:spLocks/>
          </p:cNvSpPr>
          <p:nvPr/>
        </p:nvSpPr>
        <p:spPr>
          <a:xfrm>
            <a:off x="0" y="0"/>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endParaRPr lang="en-US" sz="2400" dirty="0">
              <a:solidFill>
                <a:schemeClr val="bg1"/>
              </a:solidFill>
              <a:latin typeface="+mn-lt"/>
            </a:endParaRPr>
          </a:p>
        </p:txBody>
      </p:sp>
      <p:sp>
        <p:nvSpPr>
          <p:cNvPr id="59" name="Title 1">
            <a:extLst>
              <a:ext uri="{FF2B5EF4-FFF2-40B4-BE49-F238E27FC236}">
                <a16:creationId xmlns:a16="http://schemas.microsoft.com/office/drawing/2014/main" id="{3B92893E-B3EF-7B49-8818-E9FD2CDEB9E3}"/>
              </a:ext>
            </a:extLst>
          </p:cNvPr>
          <p:cNvSpPr txBox="1">
            <a:spLocks/>
          </p:cNvSpPr>
          <p:nvPr/>
        </p:nvSpPr>
        <p:spPr>
          <a:xfrm>
            <a:off x="0" y="280438"/>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r>
              <a:rPr lang="en-US" sz="2400" dirty="0">
                <a:solidFill>
                  <a:schemeClr val="bg1"/>
                </a:solidFill>
                <a:latin typeface="+mn-lt"/>
              </a:rPr>
              <a:t>Analyze/Improve – Incorrect Payments - Time Series Trend</a:t>
            </a:r>
          </a:p>
        </p:txBody>
      </p:sp>
      <p:sp>
        <p:nvSpPr>
          <p:cNvPr id="60" name="Title 1">
            <a:extLst>
              <a:ext uri="{FF2B5EF4-FFF2-40B4-BE49-F238E27FC236}">
                <a16:creationId xmlns:a16="http://schemas.microsoft.com/office/drawing/2014/main" id="{7312FB71-118C-B34A-82E1-61FF6E87BEE6}"/>
              </a:ext>
            </a:extLst>
          </p:cNvPr>
          <p:cNvSpPr txBox="1">
            <a:spLocks/>
          </p:cNvSpPr>
          <p:nvPr/>
        </p:nvSpPr>
        <p:spPr>
          <a:xfrm>
            <a:off x="0" y="6482888"/>
            <a:ext cx="12192000" cy="368793"/>
          </a:xfrm>
          <a:prstGeom prst="rect">
            <a:avLst/>
          </a:prstGeom>
          <a:solidFill>
            <a:schemeClr val="accent1">
              <a:lumMod val="50000"/>
            </a:schemeClr>
          </a:solidFill>
        </p:spPr>
        <p:txBody>
          <a:bodyPr vert="horz" lIns="91440" tIns="45720" rIns="91440" bIns="45720" rtlCol="0" anchor="t">
            <a:normAutofit/>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pPr algn="r"/>
            <a:r>
              <a:rPr lang="en-US" sz="1600">
                <a:solidFill>
                  <a:schemeClr val="bg1"/>
                </a:solidFill>
                <a:latin typeface="+mn-lt"/>
              </a:rPr>
              <a:t>Prepared by: Sathish Kumar Rajendiran</a:t>
            </a:r>
            <a:endParaRPr lang="en-US" sz="1600" dirty="0">
              <a:solidFill>
                <a:schemeClr val="bg1"/>
              </a:solidFill>
              <a:latin typeface="+mn-lt"/>
            </a:endParaRPr>
          </a:p>
        </p:txBody>
      </p:sp>
      <p:pic>
        <p:nvPicPr>
          <p:cNvPr id="9" name="Picture 8">
            <a:extLst>
              <a:ext uri="{FF2B5EF4-FFF2-40B4-BE49-F238E27FC236}">
                <a16:creationId xmlns:a16="http://schemas.microsoft.com/office/drawing/2014/main" id="{3CA6A4DB-7574-EC44-B2CE-E8FCA5068B09}"/>
              </a:ext>
            </a:extLst>
          </p:cNvPr>
          <p:cNvPicPr>
            <a:picLocks noChangeAspect="1"/>
          </p:cNvPicPr>
          <p:nvPr/>
        </p:nvPicPr>
        <p:blipFill>
          <a:blip r:embed="rId2"/>
          <a:stretch>
            <a:fillRect/>
          </a:stretch>
        </p:blipFill>
        <p:spPr>
          <a:xfrm>
            <a:off x="426155" y="939800"/>
            <a:ext cx="11339689" cy="4978400"/>
          </a:xfrm>
          <a:prstGeom prst="rect">
            <a:avLst/>
          </a:prstGeom>
        </p:spPr>
      </p:pic>
    </p:spTree>
    <p:extLst>
      <p:ext uri="{BB962C8B-B14F-4D97-AF65-F5344CB8AC3E}">
        <p14:creationId xmlns:p14="http://schemas.microsoft.com/office/powerpoint/2010/main" val="3849769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49BFBB-2DC3-8942-83F0-D1126E62FBDF}"/>
              </a:ext>
            </a:extLst>
          </p:cNvPr>
          <p:cNvSpPr txBox="1">
            <a:spLocks/>
          </p:cNvSpPr>
          <p:nvPr/>
        </p:nvSpPr>
        <p:spPr>
          <a:xfrm>
            <a:off x="0" y="0"/>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endParaRPr lang="en-US" sz="2400" dirty="0">
              <a:solidFill>
                <a:schemeClr val="bg1"/>
              </a:solidFill>
              <a:latin typeface="+mn-lt"/>
            </a:endParaRPr>
          </a:p>
        </p:txBody>
      </p:sp>
      <p:sp>
        <p:nvSpPr>
          <p:cNvPr id="59" name="Title 1">
            <a:extLst>
              <a:ext uri="{FF2B5EF4-FFF2-40B4-BE49-F238E27FC236}">
                <a16:creationId xmlns:a16="http://schemas.microsoft.com/office/drawing/2014/main" id="{3B92893E-B3EF-7B49-8818-E9FD2CDEB9E3}"/>
              </a:ext>
            </a:extLst>
          </p:cNvPr>
          <p:cNvSpPr txBox="1">
            <a:spLocks/>
          </p:cNvSpPr>
          <p:nvPr/>
        </p:nvSpPr>
        <p:spPr>
          <a:xfrm>
            <a:off x="0" y="280438"/>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r>
              <a:rPr lang="en-US" sz="2400" dirty="0">
                <a:solidFill>
                  <a:schemeClr val="bg1"/>
                </a:solidFill>
                <a:latin typeface="+mn-lt"/>
              </a:rPr>
              <a:t>Analyze/Improve – Overall Failures/Incorrect Payments</a:t>
            </a:r>
          </a:p>
        </p:txBody>
      </p:sp>
      <p:sp>
        <p:nvSpPr>
          <p:cNvPr id="60" name="Title 1">
            <a:extLst>
              <a:ext uri="{FF2B5EF4-FFF2-40B4-BE49-F238E27FC236}">
                <a16:creationId xmlns:a16="http://schemas.microsoft.com/office/drawing/2014/main" id="{7312FB71-118C-B34A-82E1-61FF6E87BEE6}"/>
              </a:ext>
            </a:extLst>
          </p:cNvPr>
          <p:cNvSpPr txBox="1">
            <a:spLocks/>
          </p:cNvSpPr>
          <p:nvPr/>
        </p:nvSpPr>
        <p:spPr>
          <a:xfrm>
            <a:off x="0" y="6482888"/>
            <a:ext cx="12192000" cy="368793"/>
          </a:xfrm>
          <a:prstGeom prst="rect">
            <a:avLst/>
          </a:prstGeom>
          <a:solidFill>
            <a:schemeClr val="accent1">
              <a:lumMod val="50000"/>
            </a:schemeClr>
          </a:solidFill>
        </p:spPr>
        <p:txBody>
          <a:bodyPr vert="horz" lIns="91440" tIns="45720" rIns="91440" bIns="45720" rtlCol="0" anchor="t">
            <a:normAutofit/>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pPr algn="r"/>
            <a:r>
              <a:rPr lang="en-US" sz="1600">
                <a:solidFill>
                  <a:schemeClr val="bg1"/>
                </a:solidFill>
                <a:latin typeface="+mn-lt"/>
              </a:rPr>
              <a:t>Prepared by: Sathish Kumar Rajendiran</a:t>
            </a:r>
            <a:endParaRPr lang="en-US" sz="1600" dirty="0">
              <a:solidFill>
                <a:schemeClr val="bg1"/>
              </a:solidFill>
              <a:latin typeface="+mn-lt"/>
            </a:endParaRPr>
          </a:p>
        </p:txBody>
      </p:sp>
      <p:pic>
        <p:nvPicPr>
          <p:cNvPr id="6" name="Picture 5">
            <a:extLst>
              <a:ext uri="{FF2B5EF4-FFF2-40B4-BE49-F238E27FC236}">
                <a16:creationId xmlns:a16="http://schemas.microsoft.com/office/drawing/2014/main" id="{5B6BD094-191F-F247-A0A5-5570116CDEAB}"/>
              </a:ext>
            </a:extLst>
          </p:cNvPr>
          <p:cNvPicPr>
            <a:picLocks noChangeAspect="1"/>
          </p:cNvPicPr>
          <p:nvPr/>
        </p:nvPicPr>
        <p:blipFill>
          <a:blip r:embed="rId2"/>
          <a:stretch>
            <a:fillRect/>
          </a:stretch>
        </p:blipFill>
        <p:spPr>
          <a:xfrm>
            <a:off x="2413621" y="884145"/>
            <a:ext cx="7945029" cy="5318305"/>
          </a:xfrm>
          <a:prstGeom prst="rect">
            <a:avLst/>
          </a:prstGeom>
        </p:spPr>
      </p:pic>
    </p:spTree>
    <p:extLst>
      <p:ext uri="{BB962C8B-B14F-4D97-AF65-F5344CB8AC3E}">
        <p14:creationId xmlns:p14="http://schemas.microsoft.com/office/powerpoint/2010/main" val="2729076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49BFBB-2DC3-8942-83F0-D1126E62FBDF}"/>
              </a:ext>
            </a:extLst>
          </p:cNvPr>
          <p:cNvSpPr txBox="1">
            <a:spLocks/>
          </p:cNvSpPr>
          <p:nvPr/>
        </p:nvSpPr>
        <p:spPr>
          <a:xfrm>
            <a:off x="0" y="0"/>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endParaRPr lang="en-US" sz="2400" dirty="0">
              <a:solidFill>
                <a:schemeClr val="bg1"/>
              </a:solidFill>
              <a:latin typeface="+mn-lt"/>
            </a:endParaRPr>
          </a:p>
        </p:txBody>
      </p:sp>
      <p:sp>
        <p:nvSpPr>
          <p:cNvPr id="59" name="Title 1">
            <a:extLst>
              <a:ext uri="{FF2B5EF4-FFF2-40B4-BE49-F238E27FC236}">
                <a16:creationId xmlns:a16="http://schemas.microsoft.com/office/drawing/2014/main" id="{3B92893E-B3EF-7B49-8818-E9FD2CDEB9E3}"/>
              </a:ext>
            </a:extLst>
          </p:cNvPr>
          <p:cNvSpPr txBox="1">
            <a:spLocks/>
          </p:cNvSpPr>
          <p:nvPr/>
        </p:nvSpPr>
        <p:spPr>
          <a:xfrm>
            <a:off x="0" y="280438"/>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r>
              <a:rPr lang="en-US" sz="2400" dirty="0">
                <a:solidFill>
                  <a:schemeClr val="bg1"/>
                </a:solidFill>
                <a:latin typeface="+mn-lt"/>
              </a:rPr>
              <a:t>Analyze – Absolute amount in USD (Incorrect payments)</a:t>
            </a:r>
          </a:p>
        </p:txBody>
      </p:sp>
      <p:sp>
        <p:nvSpPr>
          <p:cNvPr id="60" name="Title 1">
            <a:extLst>
              <a:ext uri="{FF2B5EF4-FFF2-40B4-BE49-F238E27FC236}">
                <a16:creationId xmlns:a16="http://schemas.microsoft.com/office/drawing/2014/main" id="{7312FB71-118C-B34A-82E1-61FF6E87BEE6}"/>
              </a:ext>
            </a:extLst>
          </p:cNvPr>
          <p:cNvSpPr txBox="1">
            <a:spLocks/>
          </p:cNvSpPr>
          <p:nvPr/>
        </p:nvSpPr>
        <p:spPr>
          <a:xfrm>
            <a:off x="0" y="6482888"/>
            <a:ext cx="12192000" cy="368793"/>
          </a:xfrm>
          <a:prstGeom prst="rect">
            <a:avLst/>
          </a:prstGeom>
          <a:solidFill>
            <a:schemeClr val="accent1">
              <a:lumMod val="50000"/>
            </a:schemeClr>
          </a:solidFill>
        </p:spPr>
        <p:txBody>
          <a:bodyPr vert="horz" lIns="91440" tIns="45720" rIns="91440" bIns="45720" rtlCol="0" anchor="t">
            <a:normAutofit/>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pPr algn="r"/>
            <a:r>
              <a:rPr lang="en-US" sz="1600">
                <a:solidFill>
                  <a:schemeClr val="bg1"/>
                </a:solidFill>
                <a:latin typeface="+mn-lt"/>
              </a:rPr>
              <a:t>Prepared by: Sathish Kumar Rajendiran</a:t>
            </a:r>
            <a:endParaRPr lang="en-US" sz="1600" dirty="0">
              <a:solidFill>
                <a:schemeClr val="bg1"/>
              </a:solidFill>
              <a:latin typeface="+mn-lt"/>
            </a:endParaRPr>
          </a:p>
        </p:txBody>
      </p:sp>
      <p:pic>
        <p:nvPicPr>
          <p:cNvPr id="6" name="Picture 5">
            <a:extLst>
              <a:ext uri="{FF2B5EF4-FFF2-40B4-BE49-F238E27FC236}">
                <a16:creationId xmlns:a16="http://schemas.microsoft.com/office/drawing/2014/main" id="{006C7A73-519B-C84F-9948-F51183887CB2}"/>
              </a:ext>
            </a:extLst>
          </p:cNvPr>
          <p:cNvPicPr>
            <a:picLocks noChangeAspect="1"/>
          </p:cNvPicPr>
          <p:nvPr/>
        </p:nvPicPr>
        <p:blipFill>
          <a:blip r:embed="rId2"/>
          <a:stretch>
            <a:fillRect/>
          </a:stretch>
        </p:blipFill>
        <p:spPr>
          <a:xfrm>
            <a:off x="1892300" y="1018878"/>
            <a:ext cx="8407400" cy="4820243"/>
          </a:xfrm>
          <a:prstGeom prst="rect">
            <a:avLst/>
          </a:prstGeom>
        </p:spPr>
      </p:pic>
    </p:spTree>
    <p:extLst>
      <p:ext uri="{BB962C8B-B14F-4D97-AF65-F5344CB8AC3E}">
        <p14:creationId xmlns:p14="http://schemas.microsoft.com/office/powerpoint/2010/main" val="4221053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49BFBB-2DC3-8942-83F0-D1126E62FBDF}"/>
              </a:ext>
            </a:extLst>
          </p:cNvPr>
          <p:cNvSpPr txBox="1">
            <a:spLocks/>
          </p:cNvSpPr>
          <p:nvPr/>
        </p:nvSpPr>
        <p:spPr>
          <a:xfrm>
            <a:off x="0" y="0"/>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endParaRPr lang="en-US" sz="2400" dirty="0">
              <a:solidFill>
                <a:schemeClr val="bg1"/>
              </a:solidFill>
              <a:latin typeface="+mn-lt"/>
            </a:endParaRPr>
          </a:p>
        </p:txBody>
      </p:sp>
      <p:sp>
        <p:nvSpPr>
          <p:cNvPr id="59" name="Title 1">
            <a:extLst>
              <a:ext uri="{FF2B5EF4-FFF2-40B4-BE49-F238E27FC236}">
                <a16:creationId xmlns:a16="http://schemas.microsoft.com/office/drawing/2014/main" id="{3B92893E-B3EF-7B49-8818-E9FD2CDEB9E3}"/>
              </a:ext>
            </a:extLst>
          </p:cNvPr>
          <p:cNvSpPr txBox="1">
            <a:spLocks/>
          </p:cNvSpPr>
          <p:nvPr/>
        </p:nvSpPr>
        <p:spPr>
          <a:xfrm>
            <a:off x="0" y="280438"/>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r>
              <a:rPr lang="en-US" sz="2400" dirty="0">
                <a:solidFill>
                  <a:schemeClr val="bg1"/>
                </a:solidFill>
                <a:latin typeface="+mn-lt"/>
              </a:rPr>
              <a:t>Improve – Process Map (Proposed Solution)</a:t>
            </a:r>
          </a:p>
        </p:txBody>
      </p:sp>
      <p:sp>
        <p:nvSpPr>
          <p:cNvPr id="60" name="Title 1">
            <a:extLst>
              <a:ext uri="{FF2B5EF4-FFF2-40B4-BE49-F238E27FC236}">
                <a16:creationId xmlns:a16="http://schemas.microsoft.com/office/drawing/2014/main" id="{7312FB71-118C-B34A-82E1-61FF6E87BEE6}"/>
              </a:ext>
            </a:extLst>
          </p:cNvPr>
          <p:cNvSpPr txBox="1">
            <a:spLocks/>
          </p:cNvSpPr>
          <p:nvPr/>
        </p:nvSpPr>
        <p:spPr>
          <a:xfrm>
            <a:off x="0" y="6482888"/>
            <a:ext cx="12192000" cy="368793"/>
          </a:xfrm>
          <a:prstGeom prst="rect">
            <a:avLst/>
          </a:prstGeom>
          <a:solidFill>
            <a:schemeClr val="accent1">
              <a:lumMod val="50000"/>
            </a:schemeClr>
          </a:solidFill>
        </p:spPr>
        <p:txBody>
          <a:bodyPr vert="horz" lIns="91440" tIns="45720" rIns="91440" bIns="45720" rtlCol="0" anchor="t">
            <a:normAutofit/>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pPr algn="r"/>
            <a:r>
              <a:rPr lang="en-US" sz="1600">
                <a:solidFill>
                  <a:schemeClr val="bg1"/>
                </a:solidFill>
                <a:latin typeface="+mn-lt"/>
              </a:rPr>
              <a:t>Prepared by: Sathish Kumar Rajendiran</a:t>
            </a:r>
            <a:endParaRPr lang="en-US" sz="1600" dirty="0">
              <a:solidFill>
                <a:schemeClr val="bg1"/>
              </a:solidFill>
              <a:latin typeface="+mn-lt"/>
            </a:endParaRPr>
          </a:p>
        </p:txBody>
      </p:sp>
      <p:pic>
        <p:nvPicPr>
          <p:cNvPr id="2" name="Picture 1">
            <a:extLst>
              <a:ext uri="{FF2B5EF4-FFF2-40B4-BE49-F238E27FC236}">
                <a16:creationId xmlns:a16="http://schemas.microsoft.com/office/drawing/2014/main" id="{020DD1CB-98B2-4541-BB83-B142E207A216}"/>
              </a:ext>
            </a:extLst>
          </p:cNvPr>
          <p:cNvPicPr>
            <a:picLocks noChangeAspect="1"/>
          </p:cNvPicPr>
          <p:nvPr/>
        </p:nvPicPr>
        <p:blipFill>
          <a:blip r:embed="rId2"/>
          <a:stretch>
            <a:fillRect/>
          </a:stretch>
        </p:blipFill>
        <p:spPr>
          <a:xfrm>
            <a:off x="304800" y="953164"/>
            <a:ext cx="8454887" cy="5249286"/>
          </a:xfrm>
          <a:prstGeom prst="rect">
            <a:avLst/>
          </a:prstGeom>
        </p:spPr>
      </p:pic>
      <p:sp>
        <p:nvSpPr>
          <p:cNvPr id="10" name="Rounded Rectangular Callout 9">
            <a:extLst>
              <a:ext uri="{FF2B5EF4-FFF2-40B4-BE49-F238E27FC236}">
                <a16:creationId xmlns:a16="http://schemas.microsoft.com/office/drawing/2014/main" id="{0AA10569-72DA-B14A-8B0B-AA41532C480B}"/>
              </a:ext>
            </a:extLst>
          </p:cNvPr>
          <p:cNvSpPr/>
          <p:nvPr/>
        </p:nvSpPr>
        <p:spPr>
          <a:xfrm flipH="1">
            <a:off x="7118105" y="2793572"/>
            <a:ext cx="1755599" cy="1270855"/>
          </a:xfrm>
          <a:custGeom>
            <a:avLst/>
            <a:gdLst>
              <a:gd name="connsiteX0" fmla="*/ 0 w 1755599"/>
              <a:gd name="connsiteY0" fmla="*/ 211813 h 1270855"/>
              <a:gd name="connsiteX1" fmla="*/ 211813 w 1755599"/>
              <a:gd name="connsiteY1" fmla="*/ 0 h 1270855"/>
              <a:gd name="connsiteX2" fmla="*/ 617956 w 1755599"/>
              <a:gd name="connsiteY2" fmla="*/ 0 h 1270855"/>
              <a:gd name="connsiteX3" fmla="*/ 1024099 w 1755599"/>
              <a:gd name="connsiteY3" fmla="*/ 0 h 1270855"/>
              <a:gd name="connsiteX4" fmla="*/ 1024099 w 1755599"/>
              <a:gd name="connsiteY4" fmla="*/ 0 h 1270855"/>
              <a:gd name="connsiteX5" fmla="*/ 1462999 w 1755599"/>
              <a:gd name="connsiteY5" fmla="*/ 0 h 1270855"/>
              <a:gd name="connsiteX6" fmla="*/ 1543786 w 1755599"/>
              <a:gd name="connsiteY6" fmla="*/ 0 h 1270855"/>
              <a:gd name="connsiteX7" fmla="*/ 1755599 w 1755599"/>
              <a:gd name="connsiteY7" fmla="*/ 211813 h 1270855"/>
              <a:gd name="connsiteX8" fmla="*/ 1755599 w 1755599"/>
              <a:gd name="connsiteY8" fmla="*/ 741332 h 1270855"/>
              <a:gd name="connsiteX9" fmla="*/ 1755599 w 1755599"/>
              <a:gd name="connsiteY9" fmla="*/ 741332 h 1270855"/>
              <a:gd name="connsiteX10" fmla="*/ 1755599 w 1755599"/>
              <a:gd name="connsiteY10" fmla="*/ 1059046 h 1270855"/>
              <a:gd name="connsiteX11" fmla="*/ 1755599 w 1755599"/>
              <a:gd name="connsiteY11" fmla="*/ 1059042 h 1270855"/>
              <a:gd name="connsiteX12" fmla="*/ 1543786 w 1755599"/>
              <a:gd name="connsiteY12" fmla="*/ 1270855 h 1270855"/>
              <a:gd name="connsiteX13" fmla="*/ 1462999 w 1755599"/>
              <a:gd name="connsiteY13" fmla="*/ 1270855 h 1270855"/>
              <a:gd name="connsiteX14" fmla="*/ 1933827 w 1755599"/>
              <a:gd name="connsiteY14" fmla="*/ 1641398 h 1270855"/>
              <a:gd name="connsiteX15" fmla="*/ 1506255 w 1755599"/>
              <a:gd name="connsiteY15" fmla="*/ 1467243 h 1270855"/>
              <a:gd name="connsiteX16" fmla="*/ 1024099 w 1755599"/>
              <a:gd name="connsiteY16" fmla="*/ 1270855 h 1270855"/>
              <a:gd name="connsiteX17" fmla="*/ 617956 w 1755599"/>
              <a:gd name="connsiteY17" fmla="*/ 1270855 h 1270855"/>
              <a:gd name="connsiteX18" fmla="*/ 211813 w 1755599"/>
              <a:gd name="connsiteY18" fmla="*/ 1270855 h 1270855"/>
              <a:gd name="connsiteX19" fmla="*/ 0 w 1755599"/>
              <a:gd name="connsiteY19" fmla="*/ 1059042 h 1270855"/>
              <a:gd name="connsiteX20" fmla="*/ 0 w 1755599"/>
              <a:gd name="connsiteY20" fmla="*/ 1059046 h 1270855"/>
              <a:gd name="connsiteX21" fmla="*/ 0 w 1755599"/>
              <a:gd name="connsiteY21" fmla="*/ 741332 h 1270855"/>
              <a:gd name="connsiteX22" fmla="*/ 0 w 1755599"/>
              <a:gd name="connsiteY22" fmla="*/ 741332 h 1270855"/>
              <a:gd name="connsiteX23" fmla="*/ 0 w 1755599"/>
              <a:gd name="connsiteY23" fmla="*/ 211813 h 127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5599" h="1270855" fill="none" extrusionOk="0">
                <a:moveTo>
                  <a:pt x="0" y="211813"/>
                </a:moveTo>
                <a:cubicBezTo>
                  <a:pt x="20946" y="112865"/>
                  <a:pt x="84844" y="30160"/>
                  <a:pt x="211813" y="0"/>
                </a:cubicBezTo>
                <a:cubicBezTo>
                  <a:pt x="372857" y="-2296"/>
                  <a:pt x="500102" y="4448"/>
                  <a:pt x="617956" y="0"/>
                </a:cubicBezTo>
                <a:cubicBezTo>
                  <a:pt x="735810" y="-4448"/>
                  <a:pt x="842570" y="45957"/>
                  <a:pt x="1024099" y="0"/>
                </a:cubicBezTo>
                <a:lnTo>
                  <a:pt x="1024099" y="0"/>
                </a:lnTo>
                <a:cubicBezTo>
                  <a:pt x="1203803" y="-11998"/>
                  <a:pt x="1322938" y="5446"/>
                  <a:pt x="1462999" y="0"/>
                </a:cubicBezTo>
                <a:cubicBezTo>
                  <a:pt x="1484713" y="-3480"/>
                  <a:pt x="1509530" y="7088"/>
                  <a:pt x="1543786" y="0"/>
                </a:cubicBezTo>
                <a:cubicBezTo>
                  <a:pt x="1668801" y="-13949"/>
                  <a:pt x="1729873" y="84970"/>
                  <a:pt x="1755599" y="211813"/>
                </a:cubicBezTo>
                <a:cubicBezTo>
                  <a:pt x="1763531" y="440775"/>
                  <a:pt x="1743344" y="484884"/>
                  <a:pt x="1755599" y="741332"/>
                </a:cubicBezTo>
                <a:lnTo>
                  <a:pt x="1755599" y="741332"/>
                </a:lnTo>
                <a:cubicBezTo>
                  <a:pt x="1766780" y="866793"/>
                  <a:pt x="1737891" y="918044"/>
                  <a:pt x="1755599" y="1059046"/>
                </a:cubicBezTo>
                <a:lnTo>
                  <a:pt x="1755599" y="1059042"/>
                </a:lnTo>
                <a:cubicBezTo>
                  <a:pt x="1779056" y="1182751"/>
                  <a:pt x="1655617" y="1254064"/>
                  <a:pt x="1543786" y="1270855"/>
                </a:cubicBezTo>
                <a:cubicBezTo>
                  <a:pt x="1515316" y="1278537"/>
                  <a:pt x="1501775" y="1269463"/>
                  <a:pt x="1462999" y="1270855"/>
                </a:cubicBezTo>
                <a:cubicBezTo>
                  <a:pt x="1608635" y="1362300"/>
                  <a:pt x="1744326" y="1559541"/>
                  <a:pt x="1933827" y="1641398"/>
                </a:cubicBezTo>
                <a:cubicBezTo>
                  <a:pt x="1765703" y="1604305"/>
                  <a:pt x="1650367" y="1491975"/>
                  <a:pt x="1506255" y="1467243"/>
                </a:cubicBezTo>
                <a:cubicBezTo>
                  <a:pt x="1362143" y="1442511"/>
                  <a:pt x="1261195" y="1350977"/>
                  <a:pt x="1024099" y="1270855"/>
                </a:cubicBezTo>
                <a:cubicBezTo>
                  <a:pt x="895929" y="1314507"/>
                  <a:pt x="759300" y="1228419"/>
                  <a:pt x="617956" y="1270855"/>
                </a:cubicBezTo>
                <a:cubicBezTo>
                  <a:pt x="476612" y="1313291"/>
                  <a:pt x="370300" y="1255397"/>
                  <a:pt x="211813" y="1270855"/>
                </a:cubicBezTo>
                <a:cubicBezTo>
                  <a:pt x="109444" y="1255044"/>
                  <a:pt x="7736" y="1185534"/>
                  <a:pt x="0" y="1059042"/>
                </a:cubicBezTo>
                <a:lnTo>
                  <a:pt x="0" y="1059046"/>
                </a:lnTo>
                <a:cubicBezTo>
                  <a:pt x="-9162" y="965863"/>
                  <a:pt x="29567" y="871262"/>
                  <a:pt x="0" y="741332"/>
                </a:cubicBezTo>
                <a:lnTo>
                  <a:pt x="0" y="741332"/>
                </a:lnTo>
                <a:cubicBezTo>
                  <a:pt x="-58626" y="591210"/>
                  <a:pt x="20138" y="370747"/>
                  <a:pt x="0" y="211813"/>
                </a:cubicBezTo>
                <a:close/>
              </a:path>
              <a:path w="1755599" h="1270855" stroke="0" extrusionOk="0">
                <a:moveTo>
                  <a:pt x="0" y="211813"/>
                </a:moveTo>
                <a:cubicBezTo>
                  <a:pt x="-12905" y="86872"/>
                  <a:pt x="80448" y="5399"/>
                  <a:pt x="211813" y="0"/>
                </a:cubicBezTo>
                <a:cubicBezTo>
                  <a:pt x="305882" y="-299"/>
                  <a:pt x="471042" y="7679"/>
                  <a:pt x="634202" y="0"/>
                </a:cubicBezTo>
                <a:cubicBezTo>
                  <a:pt x="797362" y="-7679"/>
                  <a:pt x="849389" y="31406"/>
                  <a:pt x="1024099" y="0"/>
                </a:cubicBezTo>
                <a:lnTo>
                  <a:pt x="1024099" y="0"/>
                </a:lnTo>
                <a:cubicBezTo>
                  <a:pt x="1136341" y="-51364"/>
                  <a:pt x="1249122" y="15901"/>
                  <a:pt x="1462999" y="0"/>
                </a:cubicBezTo>
                <a:cubicBezTo>
                  <a:pt x="1482910" y="-884"/>
                  <a:pt x="1515808" y="3728"/>
                  <a:pt x="1543786" y="0"/>
                </a:cubicBezTo>
                <a:cubicBezTo>
                  <a:pt x="1653159" y="7163"/>
                  <a:pt x="1754885" y="88025"/>
                  <a:pt x="1755599" y="211813"/>
                </a:cubicBezTo>
                <a:cubicBezTo>
                  <a:pt x="1818250" y="370929"/>
                  <a:pt x="1703160" y="630590"/>
                  <a:pt x="1755599" y="741332"/>
                </a:cubicBezTo>
                <a:lnTo>
                  <a:pt x="1755599" y="741332"/>
                </a:lnTo>
                <a:cubicBezTo>
                  <a:pt x="1762355" y="824022"/>
                  <a:pt x="1724289" y="940498"/>
                  <a:pt x="1755599" y="1059046"/>
                </a:cubicBezTo>
                <a:lnTo>
                  <a:pt x="1755599" y="1059042"/>
                </a:lnTo>
                <a:cubicBezTo>
                  <a:pt x="1768280" y="1194900"/>
                  <a:pt x="1663607" y="1300272"/>
                  <a:pt x="1543786" y="1270855"/>
                </a:cubicBezTo>
                <a:cubicBezTo>
                  <a:pt x="1505577" y="1279995"/>
                  <a:pt x="1496115" y="1268782"/>
                  <a:pt x="1462999" y="1270855"/>
                </a:cubicBezTo>
                <a:cubicBezTo>
                  <a:pt x="1662301" y="1425578"/>
                  <a:pt x="1715015" y="1558133"/>
                  <a:pt x="1933827" y="1641398"/>
                </a:cubicBezTo>
                <a:cubicBezTo>
                  <a:pt x="1684417" y="1603541"/>
                  <a:pt x="1699576" y="1497339"/>
                  <a:pt x="1460768" y="1448716"/>
                </a:cubicBezTo>
                <a:cubicBezTo>
                  <a:pt x="1221960" y="1400093"/>
                  <a:pt x="1236573" y="1345190"/>
                  <a:pt x="1024099" y="1270855"/>
                </a:cubicBezTo>
                <a:cubicBezTo>
                  <a:pt x="908223" y="1286417"/>
                  <a:pt x="728547" y="1234583"/>
                  <a:pt x="609833" y="1270855"/>
                </a:cubicBezTo>
                <a:cubicBezTo>
                  <a:pt x="491119" y="1307127"/>
                  <a:pt x="360928" y="1251554"/>
                  <a:pt x="211813" y="1270855"/>
                </a:cubicBezTo>
                <a:cubicBezTo>
                  <a:pt x="108564" y="1262709"/>
                  <a:pt x="-11251" y="1193885"/>
                  <a:pt x="0" y="1059042"/>
                </a:cubicBezTo>
                <a:lnTo>
                  <a:pt x="0" y="1059046"/>
                </a:lnTo>
                <a:cubicBezTo>
                  <a:pt x="-4810" y="943041"/>
                  <a:pt x="1672" y="825076"/>
                  <a:pt x="0" y="741332"/>
                </a:cubicBezTo>
                <a:lnTo>
                  <a:pt x="0" y="741332"/>
                </a:lnTo>
                <a:cubicBezTo>
                  <a:pt x="-16402" y="550935"/>
                  <a:pt x="49649" y="363687"/>
                  <a:pt x="0" y="211813"/>
                </a:cubicBezTo>
                <a:close/>
              </a:path>
            </a:pathLst>
          </a:custGeom>
          <a:solidFill>
            <a:schemeClr val="bg1"/>
          </a:solidFill>
          <a:ln>
            <a:solidFill>
              <a:srgbClr val="7030A0"/>
            </a:solidFill>
            <a:prstDash val="sysDot"/>
            <a:extLst>
              <a:ext uri="{C807C97D-BFC1-408E-A445-0C87EB9F89A2}">
                <ask:lineSketchStyleProps xmlns:ask="http://schemas.microsoft.com/office/drawing/2018/sketchyshapes" sd="1219033472">
                  <a:prstGeom prst="wedgeRoundRectCallout">
                    <a:avLst>
                      <a:gd name="adj1" fmla="val 60152"/>
                      <a:gd name="adj2" fmla="val 7915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000"/>
                </a:solidFill>
              </a:rPr>
              <a:t>If any errors were found, then root cause analysis is mandatory</a:t>
            </a:r>
          </a:p>
        </p:txBody>
      </p:sp>
      <p:sp>
        <p:nvSpPr>
          <p:cNvPr id="11" name="Right Arrow 10">
            <a:extLst>
              <a:ext uri="{FF2B5EF4-FFF2-40B4-BE49-F238E27FC236}">
                <a16:creationId xmlns:a16="http://schemas.microsoft.com/office/drawing/2014/main" id="{7B57F57F-D0CA-6C41-9E7E-822BF729049D}"/>
              </a:ext>
            </a:extLst>
          </p:cNvPr>
          <p:cNvSpPr/>
          <p:nvPr/>
        </p:nvSpPr>
        <p:spPr>
          <a:xfrm rot="20932612" flipH="1" flipV="1">
            <a:off x="5892113" y="1426846"/>
            <a:ext cx="2760215" cy="634951"/>
          </a:xfrm>
          <a:custGeom>
            <a:avLst/>
            <a:gdLst>
              <a:gd name="connsiteX0" fmla="*/ 0 w 2760215"/>
              <a:gd name="connsiteY0" fmla="*/ 158738 h 634951"/>
              <a:gd name="connsiteX1" fmla="*/ 464121 w 2760215"/>
              <a:gd name="connsiteY1" fmla="*/ 158738 h 634951"/>
              <a:gd name="connsiteX2" fmla="*/ 879386 w 2760215"/>
              <a:gd name="connsiteY2" fmla="*/ 158738 h 634951"/>
              <a:gd name="connsiteX3" fmla="*/ 1319080 w 2760215"/>
              <a:gd name="connsiteY3" fmla="*/ 158738 h 634951"/>
              <a:gd name="connsiteX4" fmla="*/ 1832055 w 2760215"/>
              <a:gd name="connsiteY4" fmla="*/ 158738 h 634951"/>
              <a:gd name="connsiteX5" fmla="*/ 2442740 w 2760215"/>
              <a:gd name="connsiteY5" fmla="*/ 158738 h 634951"/>
              <a:gd name="connsiteX6" fmla="*/ 2442740 w 2760215"/>
              <a:gd name="connsiteY6" fmla="*/ 0 h 634951"/>
              <a:gd name="connsiteX7" fmla="*/ 2760215 w 2760215"/>
              <a:gd name="connsiteY7" fmla="*/ 317476 h 634951"/>
              <a:gd name="connsiteX8" fmla="*/ 2442740 w 2760215"/>
              <a:gd name="connsiteY8" fmla="*/ 634951 h 634951"/>
              <a:gd name="connsiteX9" fmla="*/ 2442740 w 2760215"/>
              <a:gd name="connsiteY9" fmla="*/ 476213 h 634951"/>
              <a:gd name="connsiteX10" fmla="*/ 2003047 w 2760215"/>
              <a:gd name="connsiteY10" fmla="*/ 476213 h 634951"/>
              <a:gd name="connsiteX11" fmla="*/ 1587781 w 2760215"/>
              <a:gd name="connsiteY11" fmla="*/ 476213 h 634951"/>
              <a:gd name="connsiteX12" fmla="*/ 1074806 w 2760215"/>
              <a:gd name="connsiteY12" fmla="*/ 476213 h 634951"/>
              <a:gd name="connsiteX13" fmla="*/ 635112 w 2760215"/>
              <a:gd name="connsiteY13" fmla="*/ 476213 h 634951"/>
              <a:gd name="connsiteX14" fmla="*/ 0 w 2760215"/>
              <a:gd name="connsiteY14" fmla="*/ 476213 h 634951"/>
              <a:gd name="connsiteX15" fmla="*/ 0 w 2760215"/>
              <a:gd name="connsiteY15" fmla="*/ 158738 h 63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60215" h="634951" fill="none" extrusionOk="0">
                <a:moveTo>
                  <a:pt x="0" y="158738"/>
                </a:moveTo>
                <a:cubicBezTo>
                  <a:pt x="192174" y="112704"/>
                  <a:pt x="327199" y="181443"/>
                  <a:pt x="464121" y="158738"/>
                </a:cubicBezTo>
                <a:cubicBezTo>
                  <a:pt x="601043" y="136033"/>
                  <a:pt x="729265" y="175708"/>
                  <a:pt x="879386" y="158738"/>
                </a:cubicBezTo>
                <a:cubicBezTo>
                  <a:pt x="1029508" y="141768"/>
                  <a:pt x="1116502" y="165277"/>
                  <a:pt x="1319080" y="158738"/>
                </a:cubicBezTo>
                <a:cubicBezTo>
                  <a:pt x="1521658" y="152199"/>
                  <a:pt x="1637503" y="199001"/>
                  <a:pt x="1832055" y="158738"/>
                </a:cubicBezTo>
                <a:cubicBezTo>
                  <a:pt x="2026607" y="118475"/>
                  <a:pt x="2302562" y="173909"/>
                  <a:pt x="2442740" y="158738"/>
                </a:cubicBezTo>
                <a:cubicBezTo>
                  <a:pt x="2430099" y="93906"/>
                  <a:pt x="2454351" y="77650"/>
                  <a:pt x="2442740" y="0"/>
                </a:cubicBezTo>
                <a:cubicBezTo>
                  <a:pt x="2582861" y="134185"/>
                  <a:pt x="2652955" y="218425"/>
                  <a:pt x="2760215" y="317476"/>
                </a:cubicBezTo>
                <a:cubicBezTo>
                  <a:pt x="2634997" y="501385"/>
                  <a:pt x="2494731" y="526577"/>
                  <a:pt x="2442740" y="634951"/>
                </a:cubicBezTo>
                <a:cubicBezTo>
                  <a:pt x="2432499" y="572986"/>
                  <a:pt x="2448080" y="533714"/>
                  <a:pt x="2442740" y="476213"/>
                </a:cubicBezTo>
                <a:cubicBezTo>
                  <a:pt x="2325287" y="522115"/>
                  <a:pt x="2125543" y="437743"/>
                  <a:pt x="2003047" y="476213"/>
                </a:cubicBezTo>
                <a:cubicBezTo>
                  <a:pt x="1880551" y="514683"/>
                  <a:pt x="1677830" y="449710"/>
                  <a:pt x="1587781" y="476213"/>
                </a:cubicBezTo>
                <a:cubicBezTo>
                  <a:pt x="1497732" y="502716"/>
                  <a:pt x="1226092" y="459586"/>
                  <a:pt x="1074806" y="476213"/>
                </a:cubicBezTo>
                <a:cubicBezTo>
                  <a:pt x="923521" y="492840"/>
                  <a:pt x="730034" y="428535"/>
                  <a:pt x="635112" y="476213"/>
                </a:cubicBezTo>
                <a:cubicBezTo>
                  <a:pt x="540190" y="523891"/>
                  <a:pt x="142760" y="422373"/>
                  <a:pt x="0" y="476213"/>
                </a:cubicBezTo>
                <a:cubicBezTo>
                  <a:pt x="-19105" y="410624"/>
                  <a:pt x="37636" y="260714"/>
                  <a:pt x="0" y="158738"/>
                </a:cubicBezTo>
                <a:close/>
              </a:path>
              <a:path w="2760215" h="634951" stroke="0" extrusionOk="0">
                <a:moveTo>
                  <a:pt x="0" y="158738"/>
                </a:moveTo>
                <a:cubicBezTo>
                  <a:pt x="136024" y="115641"/>
                  <a:pt x="362172" y="211544"/>
                  <a:pt x="464121" y="158738"/>
                </a:cubicBezTo>
                <a:cubicBezTo>
                  <a:pt x="566070" y="105932"/>
                  <a:pt x="688510" y="182706"/>
                  <a:pt x="879386" y="158738"/>
                </a:cubicBezTo>
                <a:cubicBezTo>
                  <a:pt x="1070262" y="134770"/>
                  <a:pt x="1222769" y="193935"/>
                  <a:pt x="1416789" y="158738"/>
                </a:cubicBezTo>
                <a:cubicBezTo>
                  <a:pt x="1610809" y="123541"/>
                  <a:pt x="1656050" y="210898"/>
                  <a:pt x="1880910" y="158738"/>
                </a:cubicBezTo>
                <a:cubicBezTo>
                  <a:pt x="2105770" y="106578"/>
                  <a:pt x="2294895" y="178675"/>
                  <a:pt x="2442740" y="158738"/>
                </a:cubicBezTo>
                <a:cubicBezTo>
                  <a:pt x="2424745" y="91395"/>
                  <a:pt x="2444692" y="56661"/>
                  <a:pt x="2442740" y="0"/>
                </a:cubicBezTo>
                <a:cubicBezTo>
                  <a:pt x="2586651" y="136017"/>
                  <a:pt x="2641942" y="263320"/>
                  <a:pt x="2760215" y="317476"/>
                </a:cubicBezTo>
                <a:cubicBezTo>
                  <a:pt x="2679539" y="458609"/>
                  <a:pt x="2570484" y="457357"/>
                  <a:pt x="2442740" y="634951"/>
                </a:cubicBezTo>
                <a:cubicBezTo>
                  <a:pt x="2425284" y="559055"/>
                  <a:pt x="2457215" y="550813"/>
                  <a:pt x="2442740" y="476213"/>
                </a:cubicBezTo>
                <a:cubicBezTo>
                  <a:pt x="2261196" y="532293"/>
                  <a:pt x="2143764" y="468523"/>
                  <a:pt x="1929765" y="476213"/>
                </a:cubicBezTo>
                <a:cubicBezTo>
                  <a:pt x="1715767" y="483903"/>
                  <a:pt x="1537166" y="471523"/>
                  <a:pt x="1392362" y="476213"/>
                </a:cubicBezTo>
                <a:cubicBezTo>
                  <a:pt x="1247558" y="480903"/>
                  <a:pt x="1012106" y="442448"/>
                  <a:pt x="854959" y="476213"/>
                </a:cubicBezTo>
                <a:cubicBezTo>
                  <a:pt x="697812" y="509978"/>
                  <a:pt x="198144" y="465669"/>
                  <a:pt x="0" y="476213"/>
                </a:cubicBezTo>
                <a:cubicBezTo>
                  <a:pt x="-20574" y="384708"/>
                  <a:pt x="36322" y="239039"/>
                  <a:pt x="0" y="158738"/>
                </a:cubicBezTo>
                <a:close/>
              </a:path>
            </a:pathLst>
          </a:custGeom>
          <a:solidFill>
            <a:srgbClr val="C00000"/>
          </a:solidFill>
          <a:ln w="6350" cmpd="sng">
            <a:noFill/>
            <a:prstDash val="sysDot"/>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12" name="Rounded Rectangular Callout 11">
            <a:extLst>
              <a:ext uri="{FF2B5EF4-FFF2-40B4-BE49-F238E27FC236}">
                <a16:creationId xmlns:a16="http://schemas.microsoft.com/office/drawing/2014/main" id="{91F4E361-906C-3C4B-A7C7-8A3369A49617}"/>
              </a:ext>
            </a:extLst>
          </p:cNvPr>
          <p:cNvSpPr/>
          <p:nvPr/>
        </p:nvSpPr>
        <p:spPr>
          <a:xfrm flipH="1">
            <a:off x="8759687" y="991100"/>
            <a:ext cx="2279374" cy="754812"/>
          </a:xfrm>
          <a:custGeom>
            <a:avLst/>
            <a:gdLst>
              <a:gd name="connsiteX0" fmla="*/ 0 w 2279374"/>
              <a:gd name="connsiteY0" fmla="*/ 125805 h 754812"/>
              <a:gd name="connsiteX1" fmla="*/ 125805 w 2279374"/>
              <a:gd name="connsiteY1" fmla="*/ 0 h 754812"/>
              <a:gd name="connsiteX2" fmla="*/ 503005 w 2279374"/>
              <a:gd name="connsiteY2" fmla="*/ 0 h 754812"/>
              <a:gd name="connsiteX3" fmla="*/ 928358 w 2279374"/>
              <a:gd name="connsiteY3" fmla="*/ 0 h 754812"/>
              <a:gd name="connsiteX4" fmla="*/ 1329635 w 2279374"/>
              <a:gd name="connsiteY4" fmla="*/ 0 h 754812"/>
              <a:gd name="connsiteX5" fmla="*/ 1329635 w 2279374"/>
              <a:gd name="connsiteY5" fmla="*/ 0 h 754812"/>
              <a:gd name="connsiteX6" fmla="*/ 1899478 w 2279374"/>
              <a:gd name="connsiteY6" fmla="*/ 0 h 754812"/>
              <a:gd name="connsiteX7" fmla="*/ 2153569 w 2279374"/>
              <a:gd name="connsiteY7" fmla="*/ 0 h 754812"/>
              <a:gd name="connsiteX8" fmla="*/ 2279374 w 2279374"/>
              <a:gd name="connsiteY8" fmla="*/ 125805 h 754812"/>
              <a:gd name="connsiteX9" fmla="*/ 2279374 w 2279374"/>
              <a:gd name="connsiteY9" fmla="*/ 440307 h 754812"/>
              <a:gd name="connsiteX10" fmla="*/ 2279374 w 2279374"/>
              <a:gd name="connsiteY10" fmla="*/ 440307 h 754812"/>
              <a:gd name="connsiteX11" fmla="*/ 2279374 w 2279374"/>
              <a:gd name="connsiteY11" fmla="*/ 629010 h 754812"/>
              <a:gd name="connsiteX12" fmla="*/ 2279374 w 2279374"/>
              <a:gd name="connsiteY12" fmla="*/ 629007 h 754812"/>
              <a:gd name="connsiteX13" fmla="*/ 2153569 w 2279374"/>
              <a:gd name="connsiteY13" fmla="*/ 754812 h 754812"/>
              <a:gd name="connsiteX14" fmla="*/ 1899478 w 2279374"/>
              <a:gd name="connsiteY14" fmla="*/ 754812 h 754812"/>
              <a:gd name="connsiteX15" fmla="*/ 1598867 w 2279374"/>
              <a:gd name="connsiteY15" fmla="*/ 754812 h 754812"/>
              <a:gd name="connsiteX16" fmla="*/ 1329635 w 2279374"/>
              <a:gd name="connsiteY16" fmla="*/ 754812 h 754812"/>
              <a:gd name="connsiteX17" fmla="*/ 904282 w 2279374"/>
              <a:gd name="connsiteY17" fmla="*/ 754812 h 754812"/>
              <a:gd name="connsiteX18" fmla="*/ 503005 w 2279374"/>
              <a:gd name="connsiteY18" fmla="*/ 754812 h 754812"/>
              <a:gd name="connsiteX19" fmla="*/ 125805 w 2279374"/>
              <a:gd name="connsiteY19" fmla="*/ 754812 h 754812"/>
              <a:gd name="connsiteX20" fmla="*/ 0 w 2279374"/>
              <a:gd name="connsiteY20" fmla="*/ 629007 h 754812"/>
              <a:gd name="connsiteX21" fmla="*/ 0 w 2279374"/>
              <a:gd name="connsiteY21" fmla="*/ 629010 h 754812"/>
              <a:gd name="connsiteX22" fmla="*/ 0 w 2279374"/>
              <a:gd name="connsiteY22" fmla="*/ 440307 h 754812"/>
              <a:gd name="connsiteX23" fmla="*/ 0 w 2279374"/>
              <a:gd name="connsiteY23" fmla="*/ 440307 h 754812"/>
              <a:gd name="connsiteX24" fmla="*/ 0 w 2279374"/>
              <a:gd name="connsiteY24" fmla="*/ 125805 h 75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79374" h="754812" fill="none" extrusionOk="0">
                <a:moveTo>
                  <a:pt x="0" y="125805"/>
                </a:moveTo>
                <a:cubicBezTo>
                  <a:pt x="9398" y="66486"/>
                  <a:pt x="60698" y="13833"/>
                  <a:pt x="125805" y="0"/>
                </a:cubicBezTo>
                <a:cubicBezTo>
                  <a:pt x="262368" y="-41219"/>
                  <a:pt x="407955" y="10428"/>
                  <a:pt x="503005" y="0"/>
                </a:cubicBezTo>
                <a:cubicBezTo>
                  <a:pt x="598055" y="-10428"/>
                  <a:pt x="785792" y="31910"/>
                  <a:pt x="928358" y="0"/>
                </a:cubicBezTo>
                <a:cubicBezTo>
                  <a:pt x="1070924" y="-31910"/>
                  <a:pt x="1163023" y="24570"/>
                  <a:pt x="1329635" y="0"/>
                </a:cubicBezTo>
                <a:lnTo>
                  <a:pt x="1329635" y="0"/>
                </a:lnTo>
                <a:cubicBezTo>
                  <a:pt x="1606981" y="-54919"/>
                  <a:pt x="1676890" y="26248"/>
                  <a:pt x="1899478" y="0"/>
                </a:cubicBezTo>
                <a:cubicBezTo>
                  <a:pt x="2001246" y="-25431"/>
                  <a:pt x="2064692" y="7153"/>
                  <a:pt x="2153569" y="0"/>
                </a:cubicBezTo>
                <a:cubicBezTo>
                  <a:pt x="2213860" y="5153"/>
                  <a:pt x="2281456" y="61967"/>
                  <a:pt x="2279374" y="125805"/>
                </a:cubicBezTo>
                <a:cubicBezTo>
                  <a:pt x="2308528" y="242061"/>
                  <a:pt x="2251244" y="321109"/>
                  <a:pt x="2279374" y="440307"/>
                </a:cubicBezTo>
                <a:lnTo>
                  <a:pt x="2279374" y="440307"/>
                </a:lnTo>
                <a:cubicBezTo>
                  <a:pt x="2281956" y="483475"/>
                  <a:pt x="2272443" y="582573"/>
                  <a:pt x="2279374" y="629010"/>
                </a:cubicBezTo>
                <a:lnTo>
                  <a:pt x="2279374" y="629007"/>
                </a:lnTo>
                <a:cubicBezTo>
                  <a:pt x="2287327" y="706728"/>
                  <a:pt x="2224970" y="756652"/>
                  <a:pt x="2153569" y="754812"/>
                </a:cubicBezTo>
                <a:cubicBezTo>
                  <a:pt x="2041281" y="759830"/>
                  <a:pt x="1982747" y="748753"/>
                  <a:pt x="1899478" y="754812"/>
                </a:cubicBezTo>
                <a:cubicBezTo>
                  <a:pt x="1788584" y="786108"/>
                  <a:pt x="1712570" y="747133"/>
                  <a:pt x="1598867" y="754812"/>
                </a:cubicBezTo>
                <a:cubicBezTo>
                  <a:pt x="1465416" y="758070"/>
                  <a:pt x="1384054" y="726458"/>
                  <a:pt x="1329635" y="754812"/>
                </a:cubicBezTo>
                <a:cubicBezTo>
                  <a:pt x="1121217" y="796382"/>
                  <a:pt x="1010247" y="717335"/>
                  <a:pt x="904282" y="754812"/>
                </a:cubicBezTo>
                <a:cubicBezTo>
                  <a:pt x="798317" y="792289"/>
                  <a:pt x="595971" y="734027"/>
                  <a:pt x="503005" y="754812"/>
                </a:cubicBezTo>
                <a:cubicBezTo>
                  <a:pt x="410039" y="775597"/>
                  <a:pt x="304884" y="731434"/>
                  <a:pt x="125805" y="754812"/>
                </a:cubicBezTo>
                <a:cubicBezTo>
                  <a:pt x="54026" y="755653"/>
                  <a:pt x="-316" y="687625"/>
                  <a:pt x="0" y="629007"/>
                </a:cubicBezTo>
                <a:lnTo>
                  <a:pt x="0" y="629010"/>
                </a:lnTo>
                <a:cubicBezTo>
                  <a:pt x="-3804" y="583561"/>
                  <a:pt x="21355" y="493273"/>
                  <a:pt x="0" y="440307"/>
                </a:cubicBezTo>
                <a:lnTo>
                  <a:pt x="0" y="440307"/>
                </a:lnTo>
                <a:cubicBezTo>
                  <a:pt x="-37536" y="325566"/>
                  <a:pt x="11359" y="199015"/>
                  <a:pt x="0" y="125805"/>
                </a:cubicBezTo>
                <a:close/>
              </a:path>
              <a:path w="2279374" h="754812" stroke="0" extrusionOk="0">
                <a:moveTo>
                  <a:pt x="0" y="125805"/>
                </a:moveTo>
                <a:cubicBezTo>
                  <a:pt x="-16350" y="46240"/>
                  <a:pt x="54740" y="595"/>
                  <a:pt x="125805" y="0"/>
                </a:cubicBezTo>
                <a:cubicBezTo>
                  <a:pt x="220529" y="-2853"/>
                  <a:pt x="411597" y="8165"/>
                  <a:pt x="551158" y="0"/>
                </a:cubicBezTo>
                <a:cubicBezTo>
                  <a:pt x="690719" y="-8165"/>
                  <a:pt x="773491" y="22424"/>
                  <a:pt x="940397" y="0"/>
                </a:cubicBezTo>
                <a:cubicBezTo>
                  <a:pt x="1107303" y="-22424"/>
                  <a:pt x="1198541" y="25774"/>
                  <a:pt x="1329635" y="0"/>
                </a:cubicBezTo>
                <a:lnTo>
                  <a:pt x="1329635" y="0"/>
                </a:lnTo>
                <a:cubicBezTo>
                  <a:pt x="1533239" y="-8196"/>
                  <a:pt x="1761417" y="20969"/>
                  <a:pt x="1899478" y="0"/>
                </a:cubicBezTo>
                <a:cubicBezTo>
                  <a:pt x="1985059" y="-19435"/>
                  <a:pt x="2078806" y="628"/>
                  <a:pt x="2153569" y="0"/>
                </a:cubicBezTo>
                <a:cubicBezTo>
                  <a:pt x="2242824" y="3525"/>
                  <a:pt x="2277389" y="59609"/>
                  <a:pt x="2279374" y="125805"/>
                </a:cubicBezTo>
                <a:cubicBezTo>
                  <a:pt x="2295088" y="218048"/>
                  <a:pt x="2248124" y="320365"/>
                  <a:pt x="2279374" y="440307"/>
                </a:cubicBezTo>
                <a:lnTo>
                  <a:pt x="2279374" y="440307"/>
                </a:lnTo>
                <a:cubicBezTo>
                  <a:pt x="2293656" y="491873"/>
                  <a:pt x="2266375" y="587536"/>
                  <a:pt x="2279374" y="629010"/>
                </a:cubicBezTo>
                <a:lnTo>
                  <a:pt x="2279374" y="629007"/>
                </a:lnTo>
                <a:cubicBezTo>
                  <a:pt x="2288896" y="689078"/>
                  <a:pt x="2231212" y="749548"/>
                  <a:pt x="2153569" y="754812"/>
                </a:cubicBezTo>
                <a:cubicBezTo>
                  <a:pt x="2088134" y="756552"/>
                  <a:pt x="1958914" y="725044"/>
                  <a:pt x="1899478" y="754812"/>
                </a:cubicBezTo>
                <a:cubicBezTo>
                  <a:pt x="1797989" y="767920"/>
                  <a:pt x="1678412" y="737129"/>
                  <a:pt x="1598867" y="754812"/>
                </a:cubicBezTo>
                <a:cubicBezTo>
                  <a:pt x="1535444" y="770139"/>
                  <a:pt x="1387912" y="726686"/>
                  <a:pt x="1329635" y="754812"/>
                </a:cubicBezTo>
                <a:cubicBezTo>
                  <a:pt x="1187784" y="770834"/>
                  <a:pt x="1014845" y="741013"/>
                  <a:pt x="916320" y="754812"/>
                </a:cubicBezTo>
                <a:cubicBezTo>
                  <a:pt x="817795" y="768611"/>
                  <a:pt x="654327" y="731933"/>
                  <a:pt x="539120" y="754812"/>
                </a:cubicBezTo>
                <a:cubicBezTo>
                  <a:pt x="423913" y="777691"/>
                  <a:pt x="300070" y="722155"/>
                  <a:pt x="125805" y="754812"/>
                </a:cubicBezTo>
                <a:cubicBezTo>
                  <a:pt x="65427" y="752886"/>
                  <a:pt x="1395" y="711738"/>
                  <a:pt x="0" y="629007"/>
                </a:cubicBezTo>
                <a:lnTo>
                  <a:pt x="0" y="629010"/>
                </a:lnTo>
                <a:cubicBezTo>
                  <a:pt x="-12292" y="553237"/>
                  <a:pt x="17756" y="503009"/>
                  <a:pt x="0" y="440307"/>
                </a:cubicBezTo>
                <a:lnTo>
                  <a:pt x="0" y="440307"/>
                </a:lnTo>
                <a:cubicBezTo>
                  <a:pt x="-18979" y="317378"/>
                  <a:pt x="26242" y="221978"/>
                  <a:pt x="0" y="125805"/>
                </a:cubicBezTo>
                <a:close/>
              </a:path>
            </a:pathLst>
          </a:custGeom>
          <a:solidFill>
            <a:schemeClr val="bg1"/>
          </a:solidFill>
          <a:ln>
            <a:solidFill>
              <a:srgbClr val="7030A0"/>
            </a:solidFill>
            <a:prstDash val="sysDot"/>
            <a:extLst>
              <a:ext uri="{C807C97D-BFC1-408E-A445-0C87EB9F89A2}">
                <ask:lineSketchStyleProps xmlns:ask="http://schemas.microsoft.com/office/drawing/2018/sketchyshapes" sd="1219033472">
                  <a:prstGeom prst="wedgeRoundRectCallout">
                    <a:avLst>
                      <a:gd name="adj1" fmla="val 20145"/>
                      <a:gd name="adj2" fmla="val 49959"/>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000"/>
                </a:solidFill>
              </a:rPr>
              <a:t>Mandatory Validation –before uploading monthly Sales data</a:t>
            </a:r>
          </a:p>
        </p:txBody>
      </p:sp>
    </p:spTree>
    <p:extLst>
      <p:ext uri="{BB962C8B-B14F-4D97-AF65-F5344CB8AC3E}">
        <p14:creationId xmlns:p14="http://schemas.microsoft.com/office/powerpoint/2010/main" val="2814525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49BFBB-2DC3-8942-83F0-D1126E62FBDF}"/>
              </a:ext>
            </a:extLst>
          </p:cNvPr>
          <p:cNvSpPr txBox="1">
            <a:spLocks/>
          </p:cNvSpPr>
          <p:nvPr/>
        </p:nvSpPr>
        <p:spPr>
          <a:xfrm>
            <a:off x="0" y="0"/>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endParaRPr lang="en-US" sz="2400" dirty="0">
              <a:solidFill>
                <a:schemeClr val="bg1"/>
              </a:solidFill>
              <a:latin typeface="+mn-lt"/>
            </a:endParaRPr>
          </a:p>
        </p:txBody>
      </p:sp>
      <p:sp>
        <p:nvSpPr>
          <p:cNvPr id="59" name="Title 1">
            <a:extLst>
              <a:ext uri="{FF2B5EF4-FFF2-40B4-BE49-F238E27FC236}">
                <a16:creationId xmlns:a16="http://schemas.microsoft.com/office/drawing/2014/main" id="{3B92893E-B3EF-7B49-8818-E9FD2CDEB9E3}"/>
              </a:ext>
            </a:extLst>
          </p:cNvPr>
          <p:cNvSpPr txBox="1">
            <a:spLocks/>
          </p:cNvSpPr>
          <p:nvPr/>
        </p:nvSpPr>
        <p:spPr>
          <a:xfrm>
            <a:off x="0" y="280438"/>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r>
              <a:rPr lang="en-US" sz="2400" dirty="0">
                <a:solidFill>
                  <a:schemeClr val="bg1"/>
                </a:solidFill>
                <a:latin typeface="+mn-lt"/>
              </a:rPr>
              <a:t>Control</a:t>
            </a:r>
          </a:p>
        </p:txBody>
      </p:sp>
      <p:sp>
        <p:nvSpPr>
          <p:cNvPr id="60" name="Title 1">
            <a:extLst>
              <a:ext uri="{FF2B5EF4-FFF2-40B4-BE49-F238E27FC236}">
                <a16:creationId xmlns:a16="http://schemas.microsoft.com/office/drawing/2014/main" id="{7312FB71-118C-B34A-82E1-61FF6E87BEE6}"/>
              </a:ext>
            </a:extLst>
          </p:cNvPr>
          <p:cNvSpPr txBox="1">
            <a:spLocks/>
          </p:cNvSpPr>
          <p:nvPr/>
        </p:nvSpPr>
        <p:spPr>
          <a:xfrm>
            <a:off x="0" y="6482888"/>
            <a:ext cx="12192000" cy="368793"/>
          </a:xfrm>
          <a:prstGeom prst="rect">
            <a:avLst/>
          </a:prstGeom>
          <a:solidFill>
            <a:schemeClr val="accent1">
              <a:lumMod val="50000"/>
            </a:schemeClr>
          </a:solidFill>
        </p:spPr>
        <p:txBody>
          <a:bodyPr vert="horz" lIns="91440" tIns="45720" rIns="91440" bIns="45720" rtlCol="0" anchor="t">
            <a:normAutofit/>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pPr algn="r"/>
            <a:r>
              <a:rPr lang="en-US" sz="1600" dirty="0">
                <a:solidFill>
                  <a:schemeClr val="bg1"/>
                </a:solidFill>
                <a:latin typeface="+mn-lt"/>
              </a:rPr>
              <a:t>Prepared by: Sathish Kumar Rajendiran</a:t>
            </a:r>
          </a:p>
        </p:txBody>
      </p:sp>
      <p:sp>
        <p:nvSpPr>
          <p:cNvPr id="8" name="Rectangle 7">
            <a:extLst>
              <a:ext uri="{FF2B5EF4-FFF2-40B4-BE49-F238E27FC236}">
                <a16:creationId xmlns:a16="http://schemas.microsoft.com/office/drawing/2014/main" id="{DC937056-7FB1-6146-B436-729064E1AD56}"/>
              </a:ext>
            </a:extLst>
          </p:cNvPr>
          <p:cNvSpPr/>
          <p:nvPr/>
        </p:nvSpPr>
        <p:spPr>
          <a:xfrm>
            <a:off x="225287" y="727196"/>
            <a:ext cx="11824752" cy="4708981"/>
          </a:xfrm>
          <a:prstGeom prst="rect">
            <a:avLst/>
          </a:prstGeom>
        </p:spPr>
        <p:txBody>
          <a:bodyPr wrap="square">
            <a:spAutoFit/>
          </a:bodyPr>
          <a:lstStyle/>
          <a:p>
            <a:r>
              <a:rPr lang="en-US" sz="1600" b="1" dirty="0">
                <a:solidFill>
                  <a:srgbClr val="0070C0"/>
                </a:solidFill>
                <a:latin typeface="Calibri" panose="020F0502020204030204" pitchFamily="34" charset="0"/>
                <a:cs typeface="Calibri" panose="020F0502020204030204" pitchFamily="34" charset="0"/>
              </a:rPr>
              <a:t>Next Steps (Conclusion)</a:t>
            </a:r>
            <a:endParaRPr lang="en-US" sz="1600" b="1" dirty="0">
              <a:solidFill>
                <a:srgbClr val="0070C0"/>
              </a:solidFill>
            </a:endParaRPr>
          </a:p>
          <a:p>
            <a:pPr marL="285750" indent="-285750">
              <a:buFont typeface="Wingdings" pitchFamily="2" charset="2"/>
              <a:buChar char="§"/>
            </a:pPr>
            <a:endParaRPr lang="en-US" sz="1600" dirty="0"/>
          </a:p>
          <a:p>
            <a:pPr marL="742950" lvl="1" indent="-285750">
              <a:buFont typeface="Wingdings" pitchFamily="2" charset="2"/>
              <a:buChar char="§"/>
            </a:pPr>
            <a:r>
              <a:rPr lang="en-US" sz="1600" dirty="0"/>
              <a:t>Since, We’re dealing with </a:t>
            </a:r>
            <a:r>
              <a:rPr lang="en-US" sz="1600" dirty="0">
                <a:highlight>
                  <a:srgbClr val="FFFF00"/>
                </a:highlight>
              </a:rPr>
              <a:t>monthly</a:t>
            </a:r>
            <a:r>
              <a:rPr lang="en-US" sz="1600" dirty="0"/>
              <a:t> process, it is difficult to jump into conclusion on whether by simply minimizing  </a:t>
            </a:r>
            <a:r>
              <a:rPr lang="en-US" sz="1600" u="sng" dirty="0"/>
              <a:t>data stratification factors </a:t>
            </a:r>
            <a:r>
              <a:rPr lang="en-US" sz="1600" dirty="0"/>
              <a:t>(</a:t>
            </a:r>
            <a:r>
              <a:rPr lang="en-US" sz="1600" dirty="0">
                <a:highlight>
                  <a:srgbClr val="FFFF00"/>
                </a:highlight>
              </a:rPr>
              <a:t>x variables</a:t>
            </a:r>
            <a:r>
              <a:rPr lang="en-US" sz="1600" dirty="0"/>
              <a:t>) alone would solve the problem. However, Based on the samples we analyzed from historical months and validating it against last month had shown</a:t>
            </a:r>
            <a:r>
              <a:rPr lang="en-US" sz="1600" dirty="0">
                <a:highlight>
                  <a:srgbClr val="FFFF00"/>
                </a:highlight>
              </a:rPr>
              <a:t> significant </a:t>
            </a:r>
            <a:r>
              <a:rPr lang="en-US" sz="1600" dirty="0"/>
              <a:t>proof that process would result in </a:t>
            </a:r>
            <a:r>
              <a:rPr lang="en-US" sz="1600" dirty="0">
                <a:highlight>
                  <a:srgbClr val="00FF00"/>
                </a:highlight>
              </a:rPr>
              <a:t>100% accuracy. </a:t>
            </a:r>
            <a:r>
              <a:rPr lang="en-US" sz="1600" dirty="0"/>
              <a:t>In addition, We have also recommended making it </a:t>
            </a:r>
            <a:r>
              <a:rPr lang="en-US" sz="1600" u="sng" dirty="0"/>
              <a:t>mandatory</a:t>
            </a:r>
            <a:r>
              <a:rPr lang="en-US" sz="1600" dirty="0"/>
              <a:t> to capture these factors whenever a commission statement is re-issued. I consider this as a </a:t>
            </a:r>
            <a:r>
              <a:rPr lang="en-US" sz="1600" dirty="0">
                <a:highlight>
                  <a:srgbClr val="00FF00"/>
                </a:highlight>
              </a:rPr>
              <a:t>SUCCESS</a:t>
            </a:r>
            <a:r>
              <a:rPr lang="en-US" sz="1600" dirty="0"/>
              <a:t> of this Project.</a:t>
            </a:r>
          </a:p>
          <a:p>
            <a:pPr marL="742950" lvl="1" indent="-285750">
              <a:buFont typeface="Wingdings" pitchFamily="2" charset="2"/>
              <a:buChar char="§"/>
            </a:pPr>
            <a:endParaRPr lang="en-US" sz="1600" dirty="0"/>
          </a:p>
          <a:p>
            <a:pPr lvl="1"/>
            <a:r>
              <a:rPr lang="en-US" sz="1600" dirty="0"/>
              <a:t>So, the following recommendations </a:t>
            </a:r>
            <a:r>
              <a:rPr lang="en-US" sz="1600" dirty="0">
                <a:cs typeface="Calibri" panose="020F0502020204030204" pitchFamily="34" charset="0"/>
              </a:rPr>
              <a:t>were also provided to both SalesOps and Accounting team respective owner and Stakeholders of this process to,</a:t>
            </a:r>
          </a:p>
          <a:p>
            <a:pPr marL="1200150" lvl="2" indent="-285750">
              <a:buFont typeface="Arial" panose="020B0604020202020204" pitchFamily="34" charset="0"/>
              <a:buChar char="•"/>
            </a:pPr>
            <a:r>
              <a:rPr lang="en-US" sz="1600" dirty="0">
                <a:highlight>
                  <a:srgbClr val="FFFF00"/>
                </a:highlight>
                <a:cs typeface="Calibri" panose="020F0502020204030204" pitchFamily="34" charset="0"/>
              </a:rPr>
              <a:t>Train </a:t>
            </a:r>
            <a:r>
              <a:rPr lang="en-US" sz="1600" dirty="0">
                <a:cs typeface="Calibri" panose="020F0502020204030204" pitchFamily="34" charset="0"/>
              </a:rPr>
              <a:t>AEs from Sales and Analysts from Accounting team to prepare the metrics in advance and setup </a:t>
            </a:r>
            <a:r>
              <a:rPr lang="en-US" sz="1600" dirty="0">
                <a:highlight>
                  <a:srgbClr val="FFFF00"/>
                </a:highlight>
                <a:cs typeface="Calibri" panose="020F0502020204030204" pitchFamily="34" charset="0"/>
              </a:rPr>
              <a:t>checks &amp; balances </a:t>
            </a:r>
            <a:r>
              <a:rPr lang="en-US" sz="1600" dirty="0">
                <a:cs typeface="Calibri" panose="020F0502020204030204" pitchFamily="34" charset="0"/>
              </a:rPr>
              <a:t>on each stage of the process</a:t>
            </a:r>
          </a:p>
          <a:p>
            <a:pPr marL="1200150" lvl="2" indent="-285750">
              <a:buFont typeface="Arial" panose="020B0604020202020204" pitchFamily="34" charset="0"/>
              <a:buChar char="•"/>
            </a:pPr>
            <a:r>
              <a:rPr lang="en-US" sz="1600" dirty="0">
                <a:cs typeface="Calibri" panose="020F0502020204030204" pitchFamily="34" charset="0"/>
              </a:rPr>
              <a:t>Document Validation checks</a:t>
            </a:r>
          </a:p>
          <a:p>
            <a:pPr marL="1200150" lvl="2" indent="-285750">
              <a:buFont typeface="Arial" panose="020B0604020202020204" pitchFamily="34" charset="0"/>
              <a:buChar char="•"/>
            </a:pPr>
            <a:r>
              <a:rPr lang="en-US" sz="1600" dirty="0">
                <a:cs typeface="Calibri" panose="020F0502020204030204" pitchFamily="34" charset="0"/>
              </a:rPr>
              <a:t>Include C</a:t>
            </a:r>
            <a:r>
              <a:rPr lang="en-US" sz="1600" dirty="0"/>
              <a:t>ontrols to get timely bookings import</a:t>
            </a:r>
          </a:p>
          <a:p>
            <a:pPr marL="1200150" lvl="2" indent="-285750">
              <a:buFont typeface="Arial" panose="020B0604020202020204" pitchFamily="34" charset="0"/>
              <a:buChar char="•"/>
            </a:pPr>
            <a:r>
              <a:rPr lang="en-US" sz="1600" dirty="0"/>
              <a:t>Add </a:t>
            </a:r>
            <a:r>
              <a:rPr lang="en-US" sz="1600" dirty="0">
                <a:highlight>
                  <a:srgbClr val="FFFF00"/>
                </a:highlight>
              </a:rPr>
              <a:t>more transparency </a:t>
            </a:r>
            <a:r>
              <a:rPr lang="en-US" sz="1600" dirty="0"/>
              <a:t>on what AEs to get paid vs. actually paid on, so that AEs can raise concerns before commission payments are uploaded to ADP</a:t>
            </a:r>
          </a:p>
          <a:p>
            <a:pPr marL="285750" indent="-285750">
              <a:buFont typeface="Wingdings" pitchFamily="2" charset="2"/>
              <a:buChar char="§"/>
            </a:pPr>
            <a:r>
              <a:rPr lang="en-US" sz="1600" dirty="0"/>
              <a:t>In addition, </a:t>
            </a:r>
            <a:r>
              <a:rPr lang="en-US" sz="1600" dirty="0">
                <a:highlight>
                  <a:srgbClr val="FFFF00"/>
                </a:highlight>
              </a:rPr>
              <a:t>Continuously</a:t>
            </a:r>
            <a:r>
              <a:rPr lang="en-US" sz="1600" dirty="0"/>
              <a:t> monitor for next several months to further improve the process as the impacts are in </a:t>
            </a:r>
            <a:r>
              <a:rPr lang="en-US" sz="1600" dirty="0">
                <a:highlight>
                  <a:srgbClr val="FF886F"/>
                </a:highlight>
              </a:rPr>
              <a:t>10s of thousands of dollars!</a:t>
            </a:r>
          </a:p>
          <a:p>
            <a:pPr marL="285750" indent="-285750">
              <a:buFont typeface="Wingdings" pitchFamily="2" charset="2"/>
              <a:buChar char="§"/>
            </a:pPr>
            <a:endParaRPr lang="en-US" sz="1200" dirty="0">
              <a:solidFill>
                <a:schemeClr val="tx2">
                  <a:lumMod val="75000"/>
                </a:schemeClr>
              </a:solidFill>
              <a:effectLst/>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C83FA605-6D41-A94E-8B69-8EB58A20E235}"/>
              </a:ext>
            </a:extLst>
          </p:cNvPr>
          <p:cNvPicPr>
            <a:picLocks noChangeAspect="1"/>
          </p:cNvPicPr>
          <p:nvPr/>
        </p:nvPicPr>
        <p:blipFill>
          <a:blip r:embed="rId2"/>
          <a:stretch>
            <a:fillRect/>
          </a:stretch>
        </p:blipFill>
        <p:spPr>
          <a:xfrm>
            <a:off x="3405117" y="5102087"/>
            <a:ext cx="4811231" cy="1204085"/>
          </a:xfrm>
          <a:prstGeom prst="rect">
            <a:avLst/>
          </a:prstGeom>
        </p:spPr>
      </p:pic>
    </p:spTree>
    <p:extLst>
      <p:ext uri="{BB962C8B-B14F-4D97-AF65-F5344CB8AC3E}">
        <p14:creationId xmlns:p14="http://schemas.microsoft.com/office/powerpoint/2010/main" val="420961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0253170-4249-994B-A73B-A02282A49E05}"/>
              </a:ext>
            </a:extLst>
          </p:cNvPr>
          <p:cNvSpPr txBox="1">
            <a:spLocks/>
          </p:cNvSpPr>
          <p:nvPr/>
        </p:nvSpPr>
        <p:spPr>
          <a:xfrm>
            <a:off x="0" y="0"/>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endParaRPr lang="en-US" sz="2400" dirty="0">
              <a:solidFill>
                <a:schemeClr val="bg1"/>
              </a:solidFill>
              <a:latin typeface="+mn-lt"/>
            </a:endParaRPr>
          </a:p>
        </p:txBody>
      </p:sp>
      <p:sp>
        <p:nvSpPr>
          <p:cNvPr id="59" name="Title 1">
            <a:extLst>
              <a:ext uri="{FF2B5EF4-FFF2-40B4-BE49-F238E27FC236}">
                <a16:creationId xmlns:a16="http://schemas.microsoft.com/office/drawing/2014/main" id="{3B92893E-B3EF-7B49-8818-E9FD2CDEB9E3}"/>
              </a:ext>
            </a:extLst>
          </p:cNvPr>
          <p:cNvSpPr txBox="1">
            <a:spLocks/>
          </p:cNvSpPr>
          <p:nvPr/>
        </p:nvSpPr>
        <p:spPr>
          <a:xfrm>
            <a:off x="0" y="280438"/>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r>
              <a:rPr lang="en-US" sz="2400" dirty="0">
                <a:solidFill>
                  <a:schemeClr val="bg1"/>
                </a:solidFill>
                <a:latin typeface="+mn-lt"/>
              </a:rPr>
              <a:t>Foundational  Elements Involved</a:t>
            </a:r>
          </a:p>
        </p:txBody>
      </p:sp>
      <p:sp>
        <p:nvSpPr>
          <p:cNvPr id="60" name="Title 1">
            <a:extLst>
              <a:ext uri="{FF2B5EF4-FFF2-40B4-BE49-F238E27FC236}">
                <a16:creationId xmlns:a16="http://schemas.microsoft.com/office/drawing/2014/main" id="{7312FB71-118C-B34A-82E1-61FF6E87BEE6}"/>
              </a:ext>
            </a:extLst>
          </p:cNvPr>
          <p:cNvSpPr txBox="1">
            <a:spLocks/>
          </p:cNvSpPr>
          <p:nvPr/>
        </p:nvSpPr>
        <p:spPr>
          <a:xfrm>
            <a:off x="0" y="6482888"/>
            <a:ext cx="12192000" cy="368793"/>
          </a:xfrm>
          <a:prstGeom prst="rect">
            <a:avLst/>
          </a:prstGeom>
          <a:solidFill>
            <a:schemeClr val="accent1">
              <a:lumMod val="50000"/>
            </a:schemeClr>
          </a:solidFill>
        </p:spPr>
        <p:txBody>
          <a:bodyPr vert="horz" lIns="91440" tIns="45720" rIns="91440" bIns="45720" rtlCol="0" anchor="t">
            <a:normAutofit/>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pPr algn="r"/>
            <a:r>
              <a:rPr lang="en-US" sz="1600" dirty="0">
                <a:solidFill>
                  <a:schemeClr val="bg1"/>
                </a:solidFill>
                <a:latin typeface="+mn-lt"/>
              </a:rPr>
              <a:t>Prepared by: Sathish Kumar Rajendiran</a:t>
            </a:r>
          </a:p>
        </p:txBody>
      </p:sp>
      <p:sp>
        <p:nvSpPr>
          <p:cNvPr id="44" name="Hexagon 43">
            <a:extLst>
              <a:ext uri="{FF2B5EF4-FFF2-40B4-BE49-F238E27FC236}">
                <a16:creationId xmlns:a16="http://schemas.microsoft.com/office/drawing/2014/main" id="{429884AD-1AA5-6845-B838-4360E5977773}"/>
              </a:ext>
            </a:extLst>
          </p:cNvPr>
          <p:cNvSpPr/>
          <p:nvPr/>
        </p:nvSpPr>
        <p:spPr>
          <a:xfrm rot="5400000">
            <a:off x="7841543" y="2570426"/>
            <a:ext cx="1440000" cy="1440000"/>
          </a:xfrm>
          <a:prstGeom prst="hexagon">
            <a:avLst/>
          </a:prstGeom>
          <a:solidFill>
            <a:schemeClr val="bg1">
              <a:lumMod val="50000"/>
            </a:schemeClr>
          </a:solidFill>
          <a:ln cmpd="dbl">
            <a:solidFill>
              <a:schemeClr val="tx2"/>
            </a:solidFill>
          </a:ln>
          <a:scene3d>
            <a:camera prst="orthographicFront"/>
            <a:lightRig rig="threePt" dir="t"/>
          </a:scene3d>
          <a:sp3d prstMaterial="metal">
            <a:bevelT w="0" h="0" prst="angle"/>
            <a:bevelB prst="angle"/>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bg1"/>
                </a:solidFill>
                <a:cs typeface="Trebuchet MS"/>
              </a:rPr>
              <a:t>Y = F(X)</a:t>
            </a:r>
          </a:p>
        </p:txBody>
      </p:sp>
      <p:sp>
        <p:nvSpPr>
          <p:cNvPr id="45" name="Hexagon 44">
            <a:extLst>
              <a:ext uri="{FF2B5EF4-FFF2-40B4-BE49-F238E27FC236}">
                <a16:creationId xmlns:a16="http://schemas.microsoft.com/office/drawing/2014/main" id="{A9DBC460-4570-474D-8FEC-ADE8A361B54A}"/>
              </a:ext>
            </a:extLst>
          </p:cNvPr>
          <p:cNvSpPr/>
          <p:nvPr/>
        </p:nvSpPr>
        <p:spPr>
          <a:xfrm rot="5400000">
            <a:off x="7095401" y="3679646"/>
            <a:ext cx="1440000" cy="1440000"/>
          </a:xfrm>
          <a:prstGeom prst="hexagon">
            <a:avLst/>
          </a:prstGeom>
          <a:solidFill>
            <a:srgbClr val="FF886F"/>
          </a:solidFill>
          <a:ln cmpd="dbl">
            <a:solidFill>
              <a:schemeClr val="tx2"/>
            </a:solidFill>
          </a:ln>
          <a:scene3d>
            <a:camera prst="orthographicFront"/>
            <a:lightRig rig="threePt" dir="t"/>
          </a:scene3d>
          <a:sp3d prstMaterial="metal">
            <a:bevelT w="0" h="0" prst="angle"/>
            <a:bevelB prst="angle"/>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bg1"/>
                </a:solidFill>
                <a:cs typeface="Trebuchet MS"/>
              </a:rPr>
              <a:t>CONTROL</a:t>
            </a:r>
          </a:p>
        </p:txBody>
      </p:sp>
      <p:sp>
        <p:nvSpPr>
          <p:cNvPr id="47" name="Hexagon 46">
            <a:extLst>
              <a:ext uri="{FF2B5EF4-FFF2-40B4-BE49-F238E27FC236}">
                <a16:creationId xmlns:a16="http://schemas.microsoft.com/office/drawing/2014/main" id="{57E69584-58E3-C74A-8A3F-49F39FCC7E84}"/>
              </a:ext>
            </a:extLst>
          </p:cNvPr>
          <p:cNvSpPr/>
          <p:nvPr/>
        </p:nvSpPr>
        <p:spPr>
          <a:xfrm rot="5400000">
            <a:off x="8575174" y="3689271"/>
            <a:ext cx="1440000" cy="1440000"/>
          </a:xfrm>
          <a:prstGeom prst="hexagon">
            <a:avLst/>
          </a:prstGeom>
          <a:solidFill>
            <a:schemeClr val="accent6">
              <a:lumMod val="75000"/>
            </a:schemeClr>
          </a:solidFill>
          <a:ln cmpd="dbl">
            <a:solidFill>
              <a:schemeClr val="tx2"/>
            </a:solidFill>
          </a:ln>
          <a:scene3d>
            <a:camera prst="orthographicFront"/>
            <a:lightRig rig="threePt" dir="t"/>
          </a:scene3d>
          <a:sp3d prstMaterial="metal">
            <a:bevelT w="0" h="0" prst="angle"/>
            <a:bevelB prst="angle"/>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bg1"/>
                </a:solidFill>
                <a:cs typeface="Trebuchet MS"/>
              </a:rPr>
              <a:t>IMPROVE</a:t>
            </a:r>
          </a:p>
        </p:txBody>
      </p:sp>
      <p:sp>
        <p:nvSpPr>
          <p:cNvPr id="48" name="Hexagon 47">
            <a:extLst>
              <a:ext uri="{FF2B5EF4-FFF2-40B4-BE49-F238E27FC236}">
                <a16:creationId xmlns:a16="http://schemas.microsoft.com/office/drawing/2014/main" id="{F4A1C3F1-9406-974A-90A2-D0A2E6AC3800}"/>
              </a:ext>
            </a:extLst>
          </p:cNvPr>
          <p:cNvSpPr/>
          <p:nvPr/>
        </p:nvSpPr>
        <p:spPr>
          <a:xfrm rot="5400000">
            <a:off x="7105888" y="1446217"/>
            <a:ext cx="1440000" cy="1440000"/>
          </a:xfrm>
          <a:prstGeom prst="hexagon">
            <a:avLst/>
          </a:prstGeom>
          <a:solidFill>
            <a:schemeClr val="accent1">
              <a:lumMod val="50000"/>
            </a:schemeClr>
          </a:solidFill>
          <a:ln cmpd="dbl">
            <a:solidFill>
              <a:schemeClr val="tx2"/>
            </a:solidFill>
          </a:ln>
          <a:scene3d>
            <a:camera prst="orthographicFront"/>
            <a:lightRig rig="threePt" dir="t"/>
          </a:scene3d>
          <a:sp3d prstMaterial="metal">
            <a:bevelT w="0" h="0" prst="angle"/>
            <a:bevelB prst="angle"/>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bg1"/>
                </a:solidFill>
                <a:cs typeface="Trebuchet MS"/>
              </a:rPr>
              <a:t>DEFINE</a:t>
            </a:r>
          </a:p>
        </p:txBody>
      </p:sp>
      <p:sp>
        <p:nvSpPr>
          <p:cNvPr id="49" name="Hexagon 48">
            <a:extLst>
              <a:ext uri="{FF2B5EF4-FFF2-40B4-BE49-F238E27FC236}">
                <a16:creationId xmlns:a16="http://schemas.microsoft.com/office/drawing/2014/main" id="{2BDEC3DF-05A9-2E4F-A011-09C11EEF814A}"/>
              </a:ext>
            </a:extLst>
          </p:cNvPr>
          <p:cNvSpPr/>
          <p:nvPr/>
        </p:nvSpPr>
        <p:spPr>
          <a:xfrm rot="5400000">
            <a:off x="8594398" y="1455842"/>
            <a:ext cx="1440000" cy="1440000"/>
          </a:xfrm>
          <a:prstGeom prst="hexagon">
            <a:avLst/>
          </a:prstGeom>
          <a:solidFill>
            <a:schemeClr val="accent5">
              <a:lumMod val="75000"/>
            </a:schemeClr>
          </a:solidFill>
          <a:ln cmpd="dbl">
            <a:solidFill>
              <a:schemeClr val="tx2"/>
            </a:solidFill>
          </a:ln>
          <a:scene3d>
            <a:camera prst="orthographicFront"/>
            <a:lightRig rig="threePt" dir="t"/>
          </a:scene3d>
          <a:sp3d prstMaterial="metal">
            <a:bevelT w="0" h="0" prst="angle"/>
            <a:bevelB prst="angle"/>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bg1"/>
                </a:solidFill>
                <a:cs typeface="Trebuchet MS"/>
              </a:rPr>
              <a:t>MEASURE</a:t>
            </a:r>
          </a:p>
        </p:txBody>
      </p:sp>
      <p:sp>
        <p:nvSpPr>
          <p:cNvPr id="50" name="Hexagon 49">
            <a:extLst>
              <a:ext uri="{FF2B5EF4-FFF2-40B4-BE49-F238E27FC236}">
                <a16:creationId xmlns:a16="http://schemas.microsoft.com/office/drawing/2014/main" id="{01DE1DC7-80E1-7149-9FF1-22265E457611}"/>
              </a:ext>
            </a:extLst>
          </p:cNvPr>
          <p:cNvSpPr/>
          <p:nvPr/>
        </p:nvSpPr>
        <p:spPr>
          <a:xfrm rot="5400000">
            <a:off x="9324202" y="2577519"/>
            <a:ext cx="1440000" cy="1440000"/>
          </a:xfrm>
          <a:prstGeom prst="hexagon">
            <a:avLst/>
          </a:prstGeom>
          <a:solidFill>
            <a:schemeClr val="accent4">
              <a:lumMod val="75000"/>
            </a:schemeClr>
          </a:solidFill>
          <a:ln cmpd="dbl">
            <a:solidFill>
              <a:schemeClr val="tx2"/>
            </a:solidFill>
          </a:ln>
          <a:scene3d>
            <a:camera prst="orthographicFront"/>
            <a:lightRig rig="threePt" dir="t"/>
          </a:scene3d>
          <a:sp3d prstMaterial="metal">
            <a:bevelT w="0" h="0" prst="angle"/>
            <a:bevelB prst="angle"/>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bg1"/>
                </a:solidFill>
                <a:cs typeface="Trebuchet MS"/>
              </a:rPr>
              <a:t>ANALYZE</a:t>
            </a:r>
          </a:p>
        </p:txBody>
      </p:sp>
      <p:sp>
        <p:nvSpPr>
          <p:cNvPr id="51" name="Right Arrow 50">
            <a:extLst>
              <a:ext uri="{FF2B5EF4-FFF2-40B4-BE49-F238E27FC236}">
                <a16:creationId xmlns:a16="http://schemas.microsoft.com/office/drawing/2014/main" id="{B3C642C9-2209-BE42-8FA7-8DA5E96B584B}"/>
              </a:ext>
            </a:extLst>
          </p:cNvPr>
          <p:cNvSpPr/>
          <p:nvPr/>
        </p:nvSpPr>
        <p:spPr>
          <a:xfrm>
            <a:off x="4225428" y="2729624"/>
            <a:ext cx="2036475" cy="990600"/>
          </a:xfrm>
          <a:prstGeom prs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DMAIC</a:t>
            </a:r>
          </a:p>
        </p:txBody>
      </p:sp>
      <p:pic>
        <p:nvPicPr>
          <p:cNvPr id="53" name="Picture 52">
            <a:extLst>
              <a:ext uri="{FF2B5EF4-FFF2-40B4-BE49-F238E27FC236}">
                <a16:creationId xmlns:a16="http://schemas.microsoft.com/office/drawing/2014/main" id="{BBF344C1-FE41-804C-A39C-BBC985EB9EED}"/>
              </a:ext>
            </a:extLst>
          </p:cNvPr>
          <p:cNvPicPr>
            <a:picLocks noChangeAspect="1"/>
          </p:cNvPicPr>
          <p:nvPr/>
        </p:nvPicPr>
        <p:blipFill>
          <a:blip r:embed="rId2"/>
          <a:stretch>
            <a:fillRect/>
          </a:stretch>
        </p:blipFill>
        <p:spPr>
          <a:xfrm>
            <a:off x="789103" y="1863010"/>
            <a:ext cx="2592340" cy="2255765"/>
          </a:xfrm>
          <a:prstGeom prst="rect">
            <a:avLst/>
          </a:prstGeom>
        </p:spPr>
      </p:pic>
    </p:spTree>
    <p:extLst>
      <p:ext uri="{BB962C8B-B14F-4D97-AF65-F5344CB8AC3E}">
        <p14:creationId xmlns:p14="http://schemas.microsoft.com/office/powerpoint/2010/main" val="3264989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3493AE7-4319-534A-9DC7-3815F0997016}"/>
              </a:ext>
            </a:extLst>
          </p:cNvPr>
          <p:cNvSpPr txBox="1">
            <a:spLocks/>
          </p:cNvSpPr>
          <p:nvPr/>
        </p:nvSpPr>
        <p:spPr>
          <a:xfrm>
            <a:off x="0" y="0"/>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endParaRPr lang="en-US" sz="2400" dirty="0">
              <a:solidFill>
                <a:schemeClr val="bg1"/>
              </a:solidFill>
              <a:latin typeface="+mn-lt"/>
            </a:endParaRPr>
          </a:p>
        </p:txBody>
      </p:sp>
      <p:sp>
        <p:nvSpPr>
          <p:cNvPr id="59" name="Title 1">
            <a:extLst>
              <a:ext uri="{FF2B5EF4-FFF2-40B4-BE49-F238E27FC236}">
                <a16:creationId xmlns:a16="http://schemas.microsoft.com/office/drawing/2014/main" id="{3B92893E-B3EF-7B49-8818-E9FD2CDEB9E3}"/>
              </a:ext>
            </a:extLst>
          </p:cNvPr>
          <p:cNvSpPr txBox="1">
            <a:spLocks/>
          </p:cNvSpPr>
          <p:nvPr/>
        </p:nvSpPr>
        <p:spPr>
          <a:xfrm>
            <a:off x="0" y="280438"/>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r>
              <a:rPr lang="en-US" sz="2400" dirty="0">
                <a:solidFill>
                  <a:schemeClr val="bg1"/>
                </a:solidFill>
                <a:latin typeface="+mn-lt"/>
              </a:rPr>
              <a:t>DEFINE</a:t>
            </a:r>
          </a:p>
        </p:txBody>
      </p:sp>
      <p:sp>
        <p:nvSpPr>
          <p:cNvPr id="60" name="Title 1">
            <a:extLst>
              <a:ext uri="{FF2B5EF4-FFF2-40B4-BE49-F238E27FC236}">
                <a16:creationId xmlns:a16="http://schemas.microsoft.com/office/drawing/2014/main" id="{7312FB71-118C-B34A-82E1-61FF6E87BEE6}"/>
              </a:ext>
            </a:extLst>
          </p:cNvPr>
          <p:cNvSpPr txBox="1">
            <a:spLocks/>
          </p:cNvSpPr>
          <p:nvPr/>
        </p:nvSpPr>
        <p:spPr>
          <a:xfrm>
            <a:off x="0" y="6482888"/>
            <a:ext cx="12192000" cy="368793"/>
          </a:xfrm>
          <a:prstGeom prst="rect">
            <a:avLst/>
          </a:prstGeom>
          <a:solidFill>
            <a:schemeClr val="accent1">
              <a:lumMod val="50000"/>
            </a:schemeClr>
          </a:solidFill>
        </p:spPr>
        <p:txBody>
          <a:bodyPr vert="horz" lIns="91440" tIns="45720" rIns="91440" bIns="45720" rtlCol="0" anchor="t">
            <a:normAutofit/>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pPr algn="r"/>
            <a:r>
              <a:rPr lang="en-US" sz="1600" dirty="0">
                <a:solidFill>
                  <a:schemeClr val="bg1"/>
                </a:solidFill>
                <a:latin typeface="+mn-lt"/>
              </a:rPr>
              <a:t>Prepared by: Sathish Kumar Rajendiran</a:t>
            </a:r>
          </a:p>
        </p:txBody>
      </p:sp>
      <p:sp>
        <p:nvSpPr>
          <p:cNvPr id="7" name="Rectangle 6">
            <a:extLst>
              <a:ext uri="{FF2B5EF4-FFF2-40B4-BE49-F238E27FC236}">
                <a16:creationId xmlns:a16="http://schemas.microsoft.com/office/drawing/2014/main" id="{92731707-585F-4148-8C5B-7A3AF71721CB}"/>
              </a:ext>
            </a:extLst>
          </p:cNvPr>
          <p:cNvSpPr/>
          <p:nvPr/>
        </p:nvSpPr>
        <p:spPr>
          <a:xfrm>
            <a:off x="195307" y="823796"/>
            <a:ext cx="11599296" cy="1323439"/>
          </a:xfrm>
          <a:prstGeom prst="rect">
            <a:avLst/>
          </a:prstGeom>
        </p:spPr>
        <p:txBody>
          <a:bodyPr wrap="square">
            <a:spAutoFit/>
          </a:bodyPr>
          <a:lstStyle/>
          <a:p>
            <a:r>
              <a:rPr lang="en-US" sz="1600" b="1" dirty="0">
                <a:latin typeface="Calibri" panose="020F0502020204030204" pitchFamily="34" charset="0"/>
                <a:cs typeface="Calibri" panose="020F0502020204030204" pitchFamily="34" charset="0"/>
              </a:rPr>
              <a:t> </a:t>
            </a:r>
            <a:r>
              <a:rPr lang="en-US" sz="1600" b="1" dirty="0"/>
              <a:t>Executive Summary </a:t>
            </a:r>
          </a:p>
          <a:p>
            <a:r>
              <a:rPr lang="en-US" sz="1600" dirty="0"/>
              <a:t>	Accounting was seeking a solution to streamline the team’s </a:t>
            </a:r>
            <a:r>
              <a:rPr lang="en-US" sz="1600" dirty="0">
                <a:highlight>
                  <a:srgbClr val="FFFF00"/>
                </a:highlight>
              </a:rPr>
              <a:t>month end </a:t>
            </a:r>
            <a:r>
              <a:rPr lang="en-US" sz="1600" dirty="0"/>
              <a:t>commission payout process. The existing commission process required manual manipulation of accounting data in Excel spreadsheets that increased the risk of error. It was time consuming, </a:t>
            </a:r>
            <a:r>
              <a:rPr lang="en-US" sz="1600" dirty="0">
                <a:highlight>
                  <a:srgbClr val="FFFF00"/>
                </a:highlight>
              </a:rPr>
              <a:t>frustrating</a:t>
            </a:r>
            <a:r>
              <a:rPr lang="en-US" sz="1600" dirty="0"/>
              <a:t>, and </a:t>
            </a:r>
            <a:r>
              <a:rPr lang="en-US" sz="1600" dirty="0">
                <a:highlight>
                  <a:srgbClr val="FFFF00"/>
                </a:highlight>
              </a:rPr>
              <a:t>detracted</a:t>
            </a:r>
            <a:r>
              <a:rPr lang="en-US" sz="1600" dirty="0"/>
              <a:t> from more valuable aspects of accounting’s month end activities.</a:t>
            </a:r>
          </a:p>
          <a:p>
            <a:pPr marL="285750" indent="-285750">
              <a:buFont typeface="Wingdings" pitchFamily="2" charset="2"/>
              <a:buChar char="§"/>
            </a:pPr>
            <a:endParaRPr lang="en-US" sz="1600" dirty="0">
              <a:solidFill>
                <a:schemeClr val="tx2">
                  <a:lumMod val="75000"/>
                </a:schemeClr>
              </a:solidFill>
              <a:effectLst/>
              <a:latin typeface="Calibri" panose="020F0502020204030204" pitchFamily="34" charset="0"/>
              <a:cs typeface="Calibri" panose="020F0502020204030204" pitchFamily="34" charset="0"/>
            </a:endParaRPr>
          </a:p>
        </p:txBody>
      </p:sp>
      <p:sp>
        <p:nvSpPr>
          <p:cNvPr id="9" name="Shape 5426">
            <a:extLst>
              <a:ext uri="{FF2B5EF4-FFF2-40B4-BE49-F238E27FC236}">
                <a16:creationId xmlns:a16="http://schemas.microsoft.com/office/drawing/2014/main" id="{D3571FA6-22B9-3348-97B6-87FFB331A986}"/>
              </a:ext>
            </a:extLst>
          </p:cNvPr>
          <p:cNvSpPr txBox="1"/>
          <p:nvPr/>
        </p:nvSpPr>
        <p:spPr>
          <a:xfrm>
            <a:off x="291199" y="2160058"/>
            <a:ext cx="6017003" cy="1581048"/>
          </a:xfrm>
          <a:prstGeom prst="rect">
            <a:avLst/>
          </a:prstGeom>
          <a:noFill/>
          <a:ln>
            <a:noFill/>
          </a:ln>
        </p:spPr>
        <p:txBody>
          <a:bodyPr lIns="0" tIns="0" rIns="0" bIns="0" anchor="t" anchorCtr="0">
            <a:noAutofit/>
          </a:bodyPr>
          <a:lstStyle/>
          <a:p>
            <a:pPr algn="just">
              <a:buClr>
                <a:srgbClr val="9E9E9E"/>
              </a:buClr>
              <a:buSzPct val="25000"/>
            </a:pPr>
            <a:r>
              <a:rPr lang="en-US" sz="1600" b="1" dirty="0">
                <a:solidFill>
                  <a:srgbClr val="A50000"/>
                </a:solidFill>
                <a:sym typeface="Roboto"/>
              </a:rPr>
              <a:t> </a:t>
            </a:r>
            <a:r>
              <a:rPr lang="en-US" sz="1600" b="1" dirty="0">
                <a:sym typeface="Roboto"/>
              </a:rPr>
              <a:t>Problem Statement</a:t>
            </a:r>
            <a:r>
              <a:rPr lang="en-US" sz="1600" b="1" dirty="0"/>
              <a:t> </a:t>
            </a:r>
          </a:p>
          <a:p>
            <a:pPr>
              <a:buClr>
                <a:srgbClr val="9E9E9E"/>
              </a:buClr>
              <a:buSzPct val="25000"/>
            </a:pPr>
            <a:r>
              <a:rPr lang="en-US" sz="1600" dirty="0">
                <a:solidFill>
                  <a:srgbClr val="0070C0"/>
                </a:solidFill>
                <a:sym typeface="Roboto"/>
              </a:rPr>
              <a:t>	</a:t>
            </a:r>
            <a:r>
              <a:rPr lang="en-US" sz="1600" dirty="0">
                <a:sym typeface="Roboto"/>
              </a:rPr>
              <a:t>It has been reported </a:t>
            </a:r>
            <a:r>
              <a:rPr lang="en-US" sz="1600" dirty="0">
                <a:highlight>
                  <a:srgbClr val="FFFF00"/>
                </a:highlight>
                <a:sym typeface="Roboto"/>
              </a:rPr>
              <a:t>repeatedly</a:t>
            </a:r>
            <a:r>
              <a:rPr lang="en-US" sz="1600" dirty="0">
                <a:sym typeface="Roboto"/>
              </a:rPr>
              <a:t> that employees  enrolled for commissions pay often </a:t>
            </a:r>
            <a:r>
              <a:rPr lang="en-US" sz="1600" dirty="0">
                <a:highlight>
                  <a:srgbClr val="FFFF00"/>
                </a:highlight>
                <a:sym typeface="Roboto"/>
              </a:rPr>
              <a:t>paid incorrectly</a:t>
            </a:r>
            <a:r>
              <a:rPr lang="en-US" sz="1600" dirty="0">
                <a:sym typeface="Roboto"/>
              </a:rPr>
              <a:t>. Their unique compensation is managed very differently and in disparate systems, mostly manual.</a:t>
            </a:r>
          </a:p>
        </p:txBody>
      </p:sp>
      <p:pic>
        <p:nvPicPr>
          <p:cNvPr id="10" name="Picture 9">
            <a:extLst>
              <a:ext uri="{FF2B5EF4-FFF2-40B4-BE49-F238E27FC236}">
                <a16:creationId xmlns:a16="http://schemas.microsoft.com/office/drawing/2014/main" id="{7998F629-47C8-864E-8F15-1A83374538BC}"/>
              </a:ext>
            </a:extLst>
          </p:cNvPr>
          <p:cNvPicPr>
            <a:picLocks noChangeAspect="1"/>
          </p:cNvPicPr>
          <p:nvPr/>
        </p:nvPicPr>
        <p:blipFill>
          <a:blip r:embed="rId2"/>
          <a:stretch>
            <a:fillRect/>
          </a:stretch>
        </p:blipFill>
        <p:spPr>
          <a:xfrm>
            <a:off x="9173888" y="1693168"/>
            <a:ext cx="1555844" cy="1839953"/>
          </a:xfrm>
          <a:prstGeom prst="rect">
            <a:avLst/>
          </a:prstGeom>
        </p:spPr>
      </p:pic>
      <p:sp>
        <p:nvSpPr>
          <p:cNvPr id="3" name="Rectangle 2">
            <a:extLst>
              <a:ext uri="{FF2B5EF4-FFF2-40B4-BE49-F238E27FC236}">
                <a16:creationId xmlns:a16="http://schemas.microsoft.com/office/drawing/2014/main" id="{7651D11C-F81E-FF41-A05A-EAB6CDAC5409}"/>
              </a:ext>
            </a:extLst>
          </p:cNvPr>
          <p:cNvSpPr/>
          <p:nvPr/>
        </p:nvSpPr>
        <p:spPr>
          <a:xfrm>
            <a:off x="5154592" y="5114439"/>
            <a:ext cx="6813631" cy="1200329"/>
          </a:xfrm>
          <a:prstGeom prst="rect">
            <a:avLst/>
          </a:prstGeom>
          <a:noFill/>
          <a:ln>
            <a:noFill/>
          </a:ln>
        </p:spPr>
        <p:txBody>
          <a:bodyPr lIns="0" tIns="0" rIns="0" bIns="0" anchor="t" anchorCtr="0">
            <a:noAutofit/>
          </a:bodyPr>
          <a:lstStyle/>
          <a:p>
            <a:pPr algn="just">
              <a:buClr>
                <a:srgbClr val="9E9E9E"/>
              </a:buClr>
              <a:buSzPct val="25000"/>
            </a:pPr>
            <a:r>
              <a:rPr lang="en-US" sz="1600" b="1" dirty="0"/>
              <a:t>Goal</a:t>
            </a:r>
          </a:p>
          <a:p>
            <a:pPr algn="just">
              <a:buClr>
                <a:srgbClr val="9E9E9E"/>
              </a:buClr>
              <a:buSzPct val="25000"/>
            </a:pPr>
            <a:r>
              <a:rPr lang="en-US" sz="1600" dirty="0"/>
              <a:t>	Re-vamping the Commissions process to ensure </a:t>
            </a:r>
            <a:r>
              <a:rPr lang="en-US" sz="1600" dirty="0">
                <a:highlight>
                  <a:srgbClr val="00FF00"/>
                </a:highlight>
              </a:rPr>
              <a:t>100%</a:t>
            </a:r>
            <a:r>
              <a:rPr lang="en-US" sz="1600" dirty="0"/>
              <a:t> accuracy on Commission payments and having all the calculation logic built in centralized place. Provide, solutioning &amp; recommendation to SalesOps &amp; Accounting team to help achieve the results.</a:t>
            </a:r>
          </a:p>
        </p:txBody>
      </p:sp>
      <p:sp>
        <p:nvSpPr>
          <p:cNvPr id="13" name="Shape 5426">
            <a:extLst>
              <a:ext uri="{FF2B5EF4-FFF2-40B4-BE49-F238E27FC236}">
                <a16:creationId xmlns:a16="http://schemas.microsoft.com/office/drawing/2014/main" id="{B698003F-D7ED-6343-A7F8-418EDD861F23}"/>
              </a:ext>
            </a:extLst>
          </p:cNvPr>
          <p:cNvSpPr txBox="1"/>
          <p:nvPr/>
        </p:nvSpPr>
        <p:spPr>
          <a:xfrm>
            <a:off x="5154592" y="3596337"/>
            <a:ext cx="6017002" cy="1014065"/>
          </a:xfrm>
          <a:prstGeom prst="rect">
            <a:avLst/>
          </a:prstGeom>
          <a:noFill/>
          <a:ln>
            <a:noFill/>
          </a:ln>
        </p:spPr>
        <p:txBody>
          <a:bodyPr lIns="0" tIns="0" rIns="0" bIns="0" anchor="t" anchorCtr="0">
            <a:noAutofit/>
          </a:bodyPr>
          <a:lstStyle>
            <a:defPPr>
              <a:defRPr lang="en-US"/>
            </a:defPPr>
            <a:lvl1pPr algn="just">
              <a:buClr>
                <a:srgbClr val="9E9E9E"/>
              </a:buClr>
              <a:buSzPct val="25000"/>
              <a:defRPr sz="1600" b="1">
                <a:solidFill>
                  <a:srgbClr val="00B050"/>
                </a:solidFill>
              </a:defRPr>
            </a:lvl1pPr>
          </a:lstStyle>
          <a:p>
            <a:r>
              <a:rPr lang="en-US" dirty="0">
                <a:solidFill>
                  <a:schemeClr val="tx1"/>
                </a:solidFill>
              </a:rPr>
              <a:t> </a:t>
            </a:r>
            <a:r>
              <a:rPr lang="en-US" dirty="0">
                <a:solidFill>
                  <a:schemeClr val="tx1"/>
                </a:solidFill>
                <a:sym typeface="Roboto"/>
              </a:rPr>
              <a:t>Business Impact</a:t>
            </a:r>
            <a:endParaRPr lang="en-US" dirty="0">
              <a:solidFill>
                <a:schemeClr val="tx1"/>
              </a:solidFill>
            </a:endParaRPr>
          </a:p>
          <a:p>
            <a:r>
              <a:rPr lang="en-US" dirty="0">
                <a:solidFill>
                  <a:schemeClr val="tx1"/>
                </a:solidFill>
              </a:rPr>
              <a:t>	 </a:t>
            </a:r>
            <a:r>
              <a:rPr lang="en-US" b="0" dirty="0">
                <a:solidFill>
                  <a:schemeClr val="tx1"/>
                </a:solidFill>
              </a:rPr>
              <a:t>Current process has complex calculation and often involves ad hoc adjustments. Impacts have been reported as in </a:t>
            </a:r>
            <a:r>
              <a:rPr lang="en-US" b="0" dirty="0">
                <a:solidFill>
                  <a:schemeClr val="tx1"/>
                </a:solidFill>
                <a:highlight>
                  <a:srgbClr val="FFFF00"/>
                </a:highlight>
              </a:rPr>
              <a:t>10s of thousands of dollars</a:t>
            </a:r>
            <a:r>
              <a:rPr lang="en-US" b="0" dirty="0">
                <a:solidFill>
                  <a:schemeClr val="tx1"/>
                </a:solidFill>
              </a:rPr>
              <a:t> </a:t>
            </a:r>
            <a:r>
              <a:rPr lang="en-US" b="0" dirty="0">
                <a:solidFill>
                  <a:schemeClr val="tx1"/>
                </a:solidFill>
                <a:highlight>
                  <a:srgbClr val="FF886F"/>
                </a:highlight>
              </a:rPr>
              <a:t>not paid </a:t>
            </a:r>
            <a:r>
              <a:rPr lang="en-US" b="0" dirty="0">
                <a:solidFill>
                  <a:schemeClr val="tx1"/>
                </a:solidFill>
              </a:rPr>
              <a:t>to Sales  Executives  </a:t>
            </a:r>
            <a:r>
              <a:rPr lang="en-US" b="0" dirty="0">
                <a:solidFill>
                  <a:schemeClr val="tx1"/>
                </a:solidFill>
                <a:highlight>
                  <a:srgbClr val="FF886F"/>
                </a:highlight>
              </a:rPr>
              <a:t>on time</a:t>
            </a:r>
            <a:r>
              <a:rPr lang="en-US" b="0" dirty="0">
                <a:solidFill>
                  <a:schemeClr val="tx1"/>
                </a:solidFill>
              </a:rPr>
              <a:t>.</a:t>
            </a:r>
            <a:endParaRPr lang="en-US" b="0" dirty="0">
              <a:solidFill>
                <a:schemeClr val="tx1"/>
              </a:solidFill>
              <a:sym typeface="Roboto"/>
            </a:endParaRPr>
          </a:p>
        </p:txBody>
      </p:sp>
      <p:pic>
        <p:nvPicPr>
          <p:cNvPr id="15" name="Picture 14">
            <a:extLst>
              <a:ext uri="{FF2B5EF4-FFF2-40B4-BE49-F238E27FC236}">
                <a16:creationId xmlns:a16="http://schemas.microsoft.com/office/drawing/2014/main" id="{2F611BFE-71BE-8D46-9A82-26AAA9E58EF1}"/>
              </a:ext>
            </a:extLst>
          </p:cNvPr>
          <p:cNvPicPr>
            <a:picLocks noChangeAspect="1"/>
          </p:cNvPicPr>
          <p:nvPr/>
        </p:nvPicPr>
        <p:blipFill>
          <a:blip r:embed="rId3"/>
          <a:stretch>
            <a:fillRect/>
          </a:stretch>
        </p:blipFill>
        <p:spPr>
          <a:xfrm>
            <a:off x="1646355" y="3635645"/>
            <a:ext cx="1653345" cy="2184591"/>
          </a:xfrm>
          <a:prstGeom prst="rect">
            <a:avLst/>
          </a:prstGeom>
        </p:spPr>
      </p:pic>
    </p:spTree>
    <p:extLst>
      <p:ext uri="{BB962C8B-B14F-4D97-AF65-F5344CB8AC3E}">
        <p14:creationId xmlns:p14="http://schemas.microsoft.com/office/powerpoint/2010/main" val="4044843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3493AE7-4319-534A-9DC7-3815F0997016}"/>
              </a:ext>
            </a:extLst>
          </p:cNvPr>
          <p:cNvSpPr txBox="1">
            <a:spLocks/>
          </p:cNvSpPr>
          <p:nvPr/>
        </p:nvSpPr>
        <p:spPr>
          <a:xfrm>
            <a:off x="0" y="0"/>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endParaRPr lang="en-US" sz="2400" dirty="0">
              <a:solidFill>
                <a:schemeClr val="bg1"/>
              </a:solidFill>
              <a:latin typeface="+mn-lt"/>
            </a:endParaRPr>
          </a:p>
        </p:txBody>
      </p:sp>
      <p:sp>
        <p:nvSpPr>
          <p:cNvPr id="59" name="Title 1">
            <a:extLst>
              <a:ext uri="{FF2B5EF4-FFF2-40B4-BE49-F238E27FC236}">
                <a16:creationId xmlns:a16="http://schemas.microsoft.com/office/drawing/2014/main" id="{3B92893E-B3EF-7B49-8818-E9FD2CDEB9E3}"/>
              </a:ext>
            </a:extLst>
          </p:cNvPr>
          <p:cNvSpPr txBox="1">
            <a:spLocks/>
          </p:cNvSpPr>
          <p:nvPr/>
        </p:nvSpPr>
        <p:spPr>
          <a:xfrm>
            <a:off x="0" y="280438"/>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r>
              <a:rPr lang="en-US" sz="2400" dirty="0">
                <a:solidFill>
                  <a:schemeClr val="bg1"/>
                </a:solidFill>
                <a:latin typeface="+mn-lt"/>
              </a:rPr>
              <a:t>DEFINE</a:t>
            </a:r>
          </a:p>
        </p:txBody>
      </p:sp>
      <p:sp>
        <p:nvSpPr>
          <p:cNvPr id="60" name="Title 1">
            <a:extLst>
              <a:ext uri="{FF2B5EF4-FFF2-40B4-BE49-F238E27FC236}">
                <a16:creationId xmlns:a16="http://schemas.microsoft.com/office/drawing/2014/main" id="{7312FB71-118C-B34A-82E1-61FF6E87BEE6}"/>
              </a:ext>
            </a:extLst>
          </p:cNvPr>
          <p:cNvSpPr txBox="1">
            <a:spLocks/>
          </p:cNvSpPr>
          <p:nvPr/>
        </p:nvSpPr>
        <p:spPr>
          <a:xfrm>
            <a:off x="0" y="6482888"/>
            <a:ext cx="12192000" cy="368793"/>
          </a:xfrm>
          <a:prstGeom prst="rect">
            <a:avLst/>
          </a:prstGeom>
          <a:solidFill>
            <a:schemeClr val="accent1">
              <a:lumMod val="50000"/>
            </a:schemeClr>
          </a:solidFill>
        </p:spPr>
        <p:txBody>
          <a:bodyPr vert="horz" lIns="91440" tIns="45720" rIns="91440" bIns="45720" rtlCol="0" anchor="t">
            <a:normAutofit/>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pPr algn="r"/>
            <a:r>
              <a:rPr lang="en-US" sz="1600" dirty="0">
                <a:solidFill>
                  <a:schemeClr val="bg1"/>
                </a:solidFill>
                <a:latin typeface="+mn-lt"/>
              </a:rPr>
              <a:t>Prepared by: Sathish Kumar Rajendiran</a:t>
            </a:r>
          </a:p>
        </p:txBody>
      </p:sp>
      <p:sp>
        <p:nvSpPr>
          <p:cNvPr id="7" name="Rectangle 6">
            <a:extLst>
              <a:ext uri="{FF2B5EF4-FFF2-40B4-BE49-F238E27FC236}">
                <a16:creationId xmlns:a16="http://schemas.microsoft.com/office/drawing/2014/main" id="{92731707-585F-4148-8C5B-7A3AF71721CB}"/>
              </a:ext>
            </a:extLst>
          </p:cNvPr>
          <p:cNvSpPr/>
          <p:nvPr/>
        </p:nvSpPr>
        <p:spPr>
          <a:xfrm>
            <a:off x="195308" y="823796"/>
            <a:ext cx="5302668" cy="2308324"/>
          </a:xfrm>
          <a:prstGeom prst="rect">
            <a:avLst/>
          </a:prstGeom>
        </p:spPr>
        <p:txBody>
          <a:bodyPr wrap="square">
            <a:spAutoFit/>
          </a:bodyPr>
          <a:lstStyle/>
          <a:p>
            <a:r>
              <a:rPr lang="en-US" sz="1600" b="1" dirty="0">
                <a:solidFill>
                  <a:schemeClr val="tx2">
                    <a:lumMod val="75000"/>
                  </a:schemeClr>
                </a:solidFill>
                <a:latin typeface="Calibri" panose="020F0502020204030204" pitchFamily="34" charset="0"/>
                <a:cs typeface="Calibri" panose="020F0502020204030204" pitchFamily="34" charset="0"/>
              </a:rPr>
              <a:t> </a:t>
            </a:r>
            <a:r>
              <a:rPr lang="en-US" sz="1600" b="1" dirty="0"/>
              <a:t>Project Scope</a:t>
            </a:r>
          </a:p>
          <a:p>
            <a:r>
              <a:rPr lang="en-US" sz="1600" dirty="0"/>
              <a:t>	In scope: Work with Sales Ops to Understand, Document, Identify, Propose Solution. Handover the process/Solutioning to Sales Ops. This is for </a:t>
            </a:r>
            <a:r>
              <a:rPr lang="en-US" sz="1600" dirty="0">
                <a:highlight>
                  <a:srgbClr val="FFFF00"/>
                </a:highlight>
              </a:rPr>
              <a:t>US region </a:t>
            </a:r>
            <a:r>
              <a:rPr lang="en-US" sz="1600" dirty="0"/>
              <a:t>only.</a:t>
            </a:r>
          </a:p>
          <a:p>
            <a:endParaRPr lang="en-US" sz="1600" dirty="0"/>
          </a:p>
          <a:p>
            <a:r>
              <a:rPr lang="en-US" sz="1600" dirty="0"/>
              <a:t>	Out of Scope: Defining the Commission Type, Mapping Employee to Sales Roles, Generating EIB file for accounting (Journal entries), Communication to AEs. Non-US regions are out of scope of this project </a:t>
            </a:r>
            <a:endParaRPr lang="en-US" sz="1600" dirty="0">
              <a:solidFill>
                <a:schemeClr val="tx2">
                  <a:lumMod val="75000"/>
                </a:schemeClr>
              </a:solidFill>
              <a:effectLst/>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0B48958A-9081-1B42-939F-F92E3D703C4D}"/>
              </a:ext>
            </a:extLst>
          </p:cNvPr>
          <p:cNvSpPr/>
          <p:nvPr/>
        </p:nvSpPr>
        <p:spPr>
          <a:xfrm>
            <a:off x="5823493" y="886255"/>
            <a:ext cx="5930096" cy="2062103"/>
          </a:xfrm>
          <a:prstGeom prst="rect">
            <a:avLst/>
          </a:prstGeom>
        </p:spPr>
        <p:txBody>
          <a:bodyPr wrap="square">
            <a:spAutoFit/>
          </a:bodyPr>
          <a:lstStyle/>
          <a:p>
            <a:pPr marL="457200" indent="457200"/>
            <a:r>
              <a:rPr lang="en-US" sz="1600" b="1" dirty="0"/>
              <a:t>Team</a:t>
            </a:r>
          </a:p>
          <a:p>
            <a:pPr marL="457200" marR="0" indent="457200">
              <a:spcBef>
                <a:spcPts val="0"/>
              </a:spcBef>
              <a:spcAft>
                <a:spcPts val="0"/>
              </a:spcAft>
            </a:pPr>
            <a:r>
              <a:rPr lang="en-US" sz="1600" dirty="0">
                <a:ea typeface="Calibri" panose="020F0502020204030204" pitchFamily="34" charset="0"/>
                <a:cs typeface="Times New Roman" panose="02020603050405020304" pitchFamily="18" charset="0"/>
              </a:rPr>
              <a:t>       Accounting Team Owns the process; However, the request has come from SalesOps whose Account Executives and their Managers are heavily impacted on their monthly/Quarterly commissions.  </a:t>
            </a:r>
          </a:p>
          <a:p>
            <a:pPr marL="457200" marR="0" indent="457200">
              <a:spcBef>
                <a:spcPts val="0"/>
              </a:spcBef>
              <a:spcAft>
                <a:spcPts val="0"/>
              </a:spcAft>
            </a:pPr>
            <a:r>
              <a:rPr lang="en-US" sz="1600" dirty="0">
                <a:ea typeface="Calibri" panose="020F0502020204030204" pitchFamily="34" charset="0"/>
                <a:cs typeface="Times New Roman" panose="02020603050405020304" pitchFamily="18" charset="0"/>
              </a:rPr>
              <a:t>I am working with stakeholders on Data Collection, Analysis and Identifying the factors to improve the overall process.</a:t>
            </a:r>
          </a:p>
        </p:txBody>
      </p:sp>
      <p:sp>
        <p:nvSpPr>
          <p:cNvPr id="5" name="Rectangle 4">
            <a:extLst>
              <a:ext uri="{FF2B5EF4-FFF2-40B4-BE49-F238E27FC236}">
                <a16:creationId xmlns:a16="http://schemas.microsoft.com/office/drawing/2014/main" id="{E29D07E4-F760-7B4E-B9B4-6680D367C871}"/>
              </a:ext>
            </a:extLst>
          </p:cNvPr>
          <p:cNvSpPr/>
          <p:nvPr/>
        </p:nvSpPr>
        <p:spPr>
          <a:xfrm>
            <a:off x="195308" y="3591042"/>
            <a:ext cx="6096000" cy="2585323"/>
          </a:xfrm>
          <a:prstGeom prst="rect">
            <a:avLst/>
          </a:prstGeom>
        </p:spPr>
        <p:txBody>
          <a:bodyPr>
            <a:spAutoFit/>
          </a:bodyPr>
          <a:lstStyle/>
          <a:p>
            <a:r>
              <a:rPr lang="en-US" sz="1600" b="1" dirty="0"/>
              <a:t>Baseline Data Analysis for Sigma Quality Level</a:t>
            </a:r>
          </a:p>
          <a:p>
            <a:r>
              <a:rPr lang="en-US" dirty="0"/>
              <a:t>	</a:t>
            </a:r>
            <a:r>
              <a:rPr lang="en-US" sz="1600" dirty="0"/>
              <a:t>SQL –A sigma quality level serves as an indicator of how often defects are likely to occur in processes, parts, or products.  It can be used to describe if the process is capable of meeting customer requirements. </a:t>
            </a:r>
          </a:p>
          <a:p>
            <a:r>
              <a:rPr lang="en-US" sz="1600" b="1" dirty="0"/>
              <a:t>DPMO</a:t>
            </a:r>
            <a:r>
              <a:rPr lang="en-US" sz="1600" dirty="0"/>
              <a:t> (defects per million opportunities) is a calculation that, when answered, defines a ratio of the number of defects in a sample to the total number of defect opportunities multiplied by one million.</a:t>
            </a:r>
          </a:p>
          <a:p>
            <a:endParaRPr lang="en-US" sz="1600" dirty="0"/>
          </a:p>
          <a:p>
            <a:endParaRPr lang="en-US" sz="1600" dirty="0"/>
          </a:p>
        </p:txBody>
      </p:sp>
      <p:sp>
        <p:nvSpPr>
          <p:cNvPr id="11" name="Explosion 2 10">
            <a:extLst>
              <a:ext uri="{FF2B5EF4-FFF2-40B4-BE49-F238E27FC236}">
                <a16:creationId xmlns:a16="http://schemas.microsoft.com/office/drawing/2014/main" id="{D9CCF9B1-B162-CE4A-9C6B-CD519E8007D6}"/>
              </a:ext>
            </a:extLst>
          </p:cNvPr>
          <p:cNvSpPr/>
          <p:nvPr/>
        </p:nvSpPr>
        <p:spPr>
          <a:xfrm>
            <a:off x="5270507" y="3111536"/>
            <a:ext cx="1423519" cy="730447"/>
          </a:xfrm>
          <a:prstGeom prst="irregularSeal2">
            <a:avLst/>
          </a:prstGeom>
          <a:ln>
            <a:solidFill>
              <a:srgbClr val="FF88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SQL 2.5</a:t>
            </a:r>
          </a:p>
        </p:txBody>
      </p:sp>
      <p:sp>
        <p:nvSpPr>
          <p:cNvPr id="12" name="Explosion 2 11">
            <a:extLst>
              <a:ext uri="{FF2B5EF4-FFF2-40B4-BE49-F238E27FC236}">
                <a16:creationId xmlns:a16="http://schemas.microsoft.com/office/drawing/2014/main" id="{6F436F3B-1FFF-CA4E-929D-604FBF8002F0}"/>
              </a:ext>
            </a:extLst>
          </p:cNvPr>
          <p:cNvSpPr/>
          <p:nvPr/>
        </p:nvSpPr>
        <p:spPr>
          <a:xfrm>
            <a:off x="5111733" y="5472003"/>
            <a:ext cx="1423519" cy="730447"/>
          </a:xfrm>
          <a:prstGeom prst="irregularSeal2">
            <a:avLst/>
          </a:prstGeom>
          <a:solidFill>
            <a:schemeClr val="accent4">
              <a:lumMod val="60000"/>
              <a:lumOff val="40000"/>
            </a:schemeClr>
          </a:solidFill>
          <a:ln>
            <a:solidFill>
              <a:srgbClr val="FF88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0070C0"/>
                </a:solidFill>
              </a:rPr>
              <a:t>DPMO 167327</a:t>
            </a:r>
          </a:p>
        </p:txBody>
      </p:sp>
      <p:pic>
        <p:nvPicPr>
          <p:cNvPr id="8" name="Picture 7">
            <a:extLst>
              <a:ext uri="{FF2B5EF4-FFF2-40B4-BE49-F238E27FC236}">
                <a16:creationId xmlns:a16="http://schemas.microsoft.com/office/drawing/2014/main" id="{218A5F7F-1F63-094A-9607-6B83629D5B3F}"/>
              </a:ext>
            </a:extLst>
          </p:cNvPr>
          <p:cNvPicPr>
            <a:picLocks noChangeAspect="1"/>
          </p:cNvPicPr>
          <p:nvPr/>
        </p:nvPicPr>
        <p:blipFill>
          <a:blip r:embed="rId2"/>
          <a:stretch>
            <a:fillRect/>
          </a:stretch>
        </p:blipFill>
        <p:spPr>
          <a:xfrm>
            <a:off x="6708248" y="3476759"/>
            <a:ext cx="5024373" cy="2247900"/>
          </a:xfrm>
          <a:prstGeom prst="rect">
            <a:avLst/>
          </a:prstGeom>
        </p:spPr>
      </p:pic>
    </p:spTree>
    <p:extLst>
      <p:ext uri="{BB962C8B-B14F-4D97-AF65-F5344CB8AC3E}">
        <p14:creationId xmlns:p14="http://schemas.microsoft.com/office/powerpoint/2010/main" val="2160141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E8D612C-854A-F84A-8C8A-FAA21CC3B7EE}"/>
              </a:ext>
            </a:extLst>
          </p:cNvPr>
          <p:cNvSpPr txBox="1">
            <a:spLocks/>
          </p:cNvSpPr>
          <p:nvPr/>
        </p:nvSpPr>
        <p:spPr>
          <a:xfrm>
            <a:off x="0" y="0"/>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endParaRPr lang="en-US" sz="2400" dirty="0">
              <a:solidFill>
                <a:schemeClr val="bg1"/>
              </a:solidFill>
              <a:latin typeface="+mn-lt"/>
            </a:endParaRPr>
          </a:p>
        </p:txBody>
      </p:sp>
      <p:sp>
        <p:nvSpPr>
          <p:cNvPr id="59" name="Title 1">
            <a:extLst>
              <a:ext uri="{FF2B5EF4-FFF2-40B4-BE49-F238E27FC236}">
                <a16:creationId xmlns:a16="http://schemas.microsoft.com/office/drawing/2014/main" id="{3B92893E-B3EF-7B49-8818-E9FD2CDEB9E3}"/>
              </a:ext>
            </a:extLst>
          </p:cNvPr>
          <p:cNvSpPr txBox="1">
            <a:spLocks/>
          </p:cNvSpPr>
          <p:nvPr/>
        </p:nvSpPr>
        <p:spPr>
          <a:xfrm>
            <a:off x="0" y="280438"/>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r>
              <a:rPr lang="en-US" sz="2400" dirty="0">
                <a:solidFill>
                  <a:schemeClr val="bg1"/>
                </a:solidFill>
                <a:latin typeface="+mn-lt"/>
              </a:rPr>
              <a:t>Business Process - Flowchart of the Commissions Process</a:t>
            </a:r>
          </a:p>
        </p:txBody>
      </p:sp>
      <p:sp>
        <p:nvSpPr>
          <p:cNvPr id="60" name="Title 1">
            <a:extLst>
              <a:ext uri="{FF2B5EF4-FFF2-40B4-BE49-F238E27FC236}">
                <a16:creationId xmlns:a16="http://schemas.microsoft.com/office/drawing/2014/main" id="{7312FB71-118C-B34A-82E1-61FF6E87BEE6}"/>
              </a:ext>
            </a:extLst>
          </p:cNvPr>
          <p:cNvSpPr txBox="1">
            <a:spLocks/>
          </p:cNvSpPr>
          <p:nvPr/>
        </p:nvSpPr>
        <p:spPr>
          <a:xfrm>
            <a:off x="0" y="6482888"/>
            <a:ext cx="12192000" cy="368793"/>
          </a:xfrm>
          <a:prstGeom prst="rect">
            <a:avLst/>
          </a:prstGeom>
          <a:solidFill>
            <a:schemeClr val="accent1">
              <a:lumMod val="50000"/>
            </a:schemeClr>
          </a:solidFill>
        </p:spPr>
        <p:txBody>
          <a:bodyPr vert="horz" lIns="91440" tIns="45720" rIns="91440" bIns="45720" rtlCol="0" anchor="t">
            <a:normAutofit/>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pPr algn="r"/>
            <a:r>
              <a:rPr lang="en-US" sz="1600" dirty="0">
                <a:solidFill>
                  <a:schemeClr val="bg1"/>
                </a:solidFill>
                <a:latin typeface="+mn-lt"/>
              </a:rPr>
              <a:t>Prepared by: Sathish Kumar Rajendiran</a:t>
            </a:r>
          </a:p>
        </p:txBody>
      </p:sp>
      <p:pic>
        <p:nvPicPr>
          <p:cNvPr id="6" name="Picture 5">
            <a:extLst>
              <a:ext uri="{FF2B5EF4-FFF2-40B4-BE49-F238E27FC236}">
                <a16:creationId xmlns:a16="http://schemas.microsoft.com/office/drawing/2014/main" id="{AD74BEA0-0E12-CE43-9B52-269DA4E40BEA}"/>
              </a:ext>
            </a:extLst>
          </p:cNvPr>
          <p:cNvPicPr>
            <a:picLocks noChangeAspect="1"/>
          </p:cNvPicPr>
          <p:nvPr/>
        </p:nvPicPr>
        <p:blipFill>
          <a:blip r:embed="rId2"/>
          <a:stretch>
            <a:fillRect/>
          </a:stretch>
        </p:blipFill>
        <p:spPr>
          <a:xfrm>
            <a:off x="2476287" y="787077"/>
            <a:ext cx="6899208" cy="5555715"/>
          </a:xfrm>
          <a:prstGeom prst="rect">
            <a:avLst/>
          </a:prstGeom>
        </p:spPr>
      </p:pic>
      <p:sp>
        <p:nvSpPr>
          <p:cNvPr id="8" name="Rounded Rectangular Callout 7">
            <a:extLst>
              <a:ext uri="{FF2B5EF4-FFF2-40B4-BE49-F238E27FC236}">
                <a16:creationId xmlns:a16="http://schemas.microsoft.com/office/drawing/2014/main" id="{BC5E3E83-2769-4E4B-BDF0-417CD3297CAE}"/>
              </a:ext>
            </a:extLst>
          </p:cNvPr>
          <p:cNvSpPr/>
          <p:nvPr/>
        </p:nvSpPr>
        <p:spPr>
          <a:xfrm flipH="1">
            <a:off x="9596263" y="2096902"/>
            <a:ext cx="1755599" cy="1270855"/>
          </a:xfrm>
          <a:custGeom>
            <a:avLst/>
            <a:gdLst>
              <a:gd name="connsiteX0" fmla="*/ 0 w 1755599"/>
              <a:gd name="connsiteY0" fmla="*/ 211813 h 1270855"/>
              <a:gd name="connsiteX1" fmla="*/ 211813 w 1755599"/>
              <a:gd name="connsiteY1" fmla="*/ 0 h 1270855"/>
              <a:gd name="connsiteX2" fmla="*/ 617956 w 1755599"/>
              <a:gd name="connsiteY2" fmla="*/ 0 h 1270855"/>
              <a:gd name="connsiteX3" fmla="*/ 1024099 w 1755599"/>
              <a:gd name="connsiteY3" fmla="*/ 0 h 1270855"/>
              <a:gd name="connsiteX4" fmla="*/ 1024099 w 1755599"/>
              <a:gd name="connsiteY4" fmla="*/ 0 h 1270855"/>
              <a:gd name="connsiteX5" fmla="*/ 1462999 w 1755599"/>
              <a:gd name="connsiteY5" fmla="*/ 0 h 1270855"/>
              <a:gd name="connsiteX6" fmla="*/ 1543786 w 1755599"/>
              <a:gd name="connsiteY6" fmla="*/ 0 h 1270855"/>
              <a:gd name="connsiteX7" fmla="*/ 1755599 w 1755599"/>
              <a:gd name="connsiteY7" fmla="*/ 211813 h 1270855"/>
              <a:gd name="connsiteX8" fmla="*/ 1755599 w 1755599"/>
              <a:gd name="connsiteY8" fmla="*/ 741332 h 1270855"/>
              <a:gd name="connsiteX9" fmla="*/ 1755599 w 1755599"/>
              <a:gd name="connsiteY9" fmla="*/ 741332 h 1270855"/>
              <a:gd name="connsiteX10" fmla="*/ 1755599 w 1755599"/>
              <a:gd name="connsiteY10" fmla="*/ 1059046 h 1270855"/>
              <a:gd name="connsiteX11" fmla="*/ 1755599 w 1755599"/>
              <a:gd name="connsiteY11" fmla="*/ 1059042 h 1270855"/>
              <a:gd name="connsiteX12" fmla="*/ 1543786 w 1755599"/>
              <a:gd name="connsiteY12" fmla="*/ 1270855 h 1270855"/>
              <a:gd name="connsiteX13" fmla="*/ 1462999 w 1755599"/>
              <a:gd name="connsiteY13" fmla="*/ 1270855 h 1270855"/>
              <a:gd name="connsiteX14" fmla="*/ 1933827 w 1755599"/>
              <a:gd name="connsiteY14" fmla="*/ 1641398 h 1270855"/>
              <a:gd name="connsiteX15" fmla="*/ 1506255 w 1755599"/>
              <a:gd name="connsiteY15" fmla="*/ 1467243 h 1270855"/>
              <a:gd name="connsiteX16" fmla="*/ 1024099 w 1755599"/>
              <a:gd name="connsiteY16" fmla="*/ 1270855 h 1270855"/>
              <a:gd name="connsiteX17" fmla="*/ 617956 w 1755599"/>
              <a:gd name="connsiteY17" fmla="*/ 1270855 h 1270855"/>
              <a:gd name="connsiteX18" fmla="*/ 211813 w 1755599"/>
              <a:gd name="connsiteY18" fmla="*/ 1270855 h 1270855"/>
              <a:gd name="connsiteX19" fmla="*/ 0 w 1755599"/>
              <a:gd name="connsiteY19" fmla="*/ 1059042 h 1270855"/>
              <a:gd name="connsiteX20" fmla="*/ 0 w 1755599"/>
              <a:gd name="connsiteY20" fmla="*/ 1059046 h 1270855"/>
              <a:gd name="connsiteX21" fmla="*/ 0 w 1755599"/>
              <a:gd name="connsiteY21" fmla="*/ 741332 h 1270855"/>
              <a:gd name="connsiteX22" fmla="*/ 0 w 1755599"/>
              <a:gd name="connsiteY22" fmla="*/ 741332 h 1270855"/>
              <a:gd name="connsiteX23" fmla="*/ 0 w 1755599"/>
              <a:gd name="connsiteY23" fmla="*/ 211813 h 127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5599" h="1270855" fill="none" extrusionOk="0">
                <a:moveTo>
                  <a:pt x="0" y="211813"/>
                </a:moveTo>
                <a:cubicBezTo>
                  <a:pt x="20946" y="112865"/>
                  <a:pt x="84844" y="30160"/>
                  <a:pt x="211813" y="0"/>
                </a:cubicBezTo>
                <a:cubicBezTo>
                  <a:pt x="372857" y="-2296"/>
                  <a:pt x="500102" y="4448"/>
                  <a:pt x="617956" y="0"/>
                </a:cubicBezTo>
                <a:cubicBezTo>
                  <a:pt x="735810" y="-4448"/>
                  <a:pt x="842570" y="45957"/>
                  <a:pt x="1024099" y="0"/>
                </a:cubicBezTo>
                <a:lnTo>
                  <a:pt x="1024099" y="0"/>
                </a:lnTo>
                <a:cubicBezTo>
                  <a:pt x="1203803" y="-11998"/>
                  <a:pt x="1322938" y="5446"/>
                  <a:pt x="1462999" y="0"/>
                </a:cubicBezTo>
                <a:cubicBezTo>
                  <a:pt x="1484713" y="-3480"/>
                  <a:pt x="1509530" y="7088"/>
                  <a:pt x="1543786" y="0"/>
                </a:cubicBezTo>
                <a:cubicBezTo>
                  <a:pt x="1668801" y="-13949"/>
                  <a:pt x="1729873" y="84970"/>
                  <a:pt x="1755599" y="211813"/>
                </a:cubicBezTo>
                <a:cubicBezTo>
                  <a:pt x="1763531" y="440775"/>
                  <a:pt x="1743344" y="484884"/>
                  <a:pt x="1755599" y="741332"/>
                </a:cubicBezTo>
                <a:lnTo>
                  <a:pt x="1755599" y="741332"/>
                </a:lnTo>
                <a:cubicBezTo>
                  <a:pt x="1766780" y="866793"/>
                  <a:pt x="1737891" y="918044"/>
                  <a:pt x="1755599" y="1059046"/>
                </a:cubicBezTo>
                <a:lnTo>
                  <a:pt x="1755599" y="1059042"/>
                </a:lnTo>
                <a:cubicBezTo>
                  <a:pt x="1779056" y="1182751"/>
                  <a:pt x="1655617" y="1254064"/>
                  <a:pt x="1543786" y="1270855"/>
                </a:cubicBezTo>
                <a:cubicBezTo>
                  <a:pt x="1515316" y="1278537"/>
                  <a:pt x="1501775" y="1269463"/>
                  <a:pt x="1462999" y="1270855"/>
                </a:cubicBezTo>
                <a:cubicBezTo>
                  <a:pt x="1608635" y="1362300"/>
                  <a:pt x="1744326" y="1559541"/>
                  <a:pt x="1933827" y="1641398"/>
                </a:cubicBezTo>
                <a:cubicBezTo>
                  <a:pt x="1765703" y="1604305"/>
                  <a:pt x="1650367" y="1491975"/>
                  <a:pt x="1506255" y="1467243"/>
                </a:cubicBezTo>
                <a:cubicBezTo>
                  <a:pt x="1362143" y="1442511"/>
                  <a:pt x="1261195" y="1350977"/>
                  <a:pt x="1024099" y="1270855"/>
                </a:cubicBezTo>
                <a:cubicBezTo>
                  <a:pt x="895929" y="1314507"/>
                  <a:pt x="759300" y="1228419"/>
                  <a:pt x="617956" y="1270855"/>
                </a:cubicBezTo>
                <a:cubicBezTo>
                  <a:pt x="476612" y="1313291"/>
                  <a:pt x="370300" y="1255397"/>
                  <a:pt x="211813" y="1270855"/>
                </a:cubicBezTo>
                <a:cubicBezTo>
                  <a:pt x="109444" y="1255044"/>
                  <a:pt x="7736" y="1185534"/>
                  <a:pt x="0" y="1059042"/>
                </a:cubicBezTo>
                <a:lnTo>
                  <a:pt x="0" y="1059046"/>
                </a:lnTo>
                <a:cubicBezTo>
                  <a:pt x="-9162" y="965863"/>
                  <a:pt x="29567" y="871262"/>
                  <a:pt x="0" y="741332"/>
                </a:cubicBezTo>
                <a:lnTo>
                  <a:pt x="0" y="741332"/>
                </a:lnTo>
                <a:cubicBezTo>
                  <a:pt x="-58626" y="591210"/>
                  <a:pt x="20138" y="370747"/>
                  <a:pt x="0" y="211813"/>
                </a:cubicBezTo>
                <a:close/>
              </a:path>
              <a:path w="1755599" h="1270855" stroke="0" extrusionOk="0">
                <a:moveTo>
                  <a:pt x="0" y="211813"/>
                </a:moveTo>
                <a:cubicBezTo>
                  <a:pt x="-12905" y="86872"/>
                  <a:pt x="80448" y="5399"/>
                  <a:pt x="211813" y="0"/>
                </a:cubicBezTo>
                <a:cubicBezTo>
                  <a:pt x="305882" y="-299"/>
                  <a:pt x="471042" y="7679"/>
                  <a:pt x="634202" y="0"/>
                </a:cubicBezTo>
                <a:cubicBezTo>
                  <a:pt x="797362" y="-7679"/>
                  <a:pt x="849389" y="31406"/>
                  <a:pt x="1024099" y="0"/>
                </a:cubicBezTo>
                <a:lnTo>
                  <a:pt x="1024099" y="0"/>
                </a:lnTo>
                <a:cubicBezTo>
                  <a:pt x="1136341" y="-51364"/>
                  <a:pt x="1249122" y="15901"/>
                  <a:pt x="1462999" y="0"/>
                </a:cubicBezTo>
                <a:cubicBezTo>
                  <a:pt x="1482910" y="-884"/>
                  <a:pt x="1515808" y="3728"/>
                  <a:pt x="1543786" y="0"/>
                </a:cubicBezTo>
                <a:cubicBezTo>
                  <a:pt x="1653159" y="7163"/>
                  <a:pt x="1754885" y="88025"/>
                  <a:pt x="1755599" y="211813"/>
                </a:cubicBezTo>
                <a:cubicBezTo>
                  <a:pt x="1818250" y="370929"/>
                  <a:pt x="1703160" y="630590"/>
                  <a:pt x="1755599" y="741332"/>
                </a:cubicBezTo>
                <a:lnTo>
                  <a:pt x="1755599" y="741332"/>
                </a:lnTo>
                <a:cubicBezTo>
                  <a:pt x="1762355" y="824022"/>
                  <a:pt x="1724289" y="940498"/>
                  <a:pt x="1755599" y="1059046"/>
                </a:cubicBezTo>
                <a:lnTo>
                  <a:pt x="1755599" y="1059042"/>
                </a:lnTo>
                <a:cubicBezTo>
                  <a:pt x="1768280" y="1194900"/>
                  <a:pt x="1663607" y="1300272"/>
                  <a:pt x="1543786" y="1270855"/>
                </a:cubicBezTo>
                <a:cubicBezTo>
                  <a:pt x="1505577" y="1279995"/>
                  <a:pt x="1496115" y="1268782"/>
                  <a:pt x="1462999" y="1270855"/>
                </a:cubicBezTo>
                <a:cubicBezTo>
                  <a:pt x="1662301" y="1425578"/>
                  <a:pt x="1715015" y="1558133"/>
                  <a:pt x="1933827" y="1641398"/>
                </a:cubicBezTo>
                <a:cubicBezTo>
                  <a:pt x="1684417" y="1603541"/>
                  <a:pt x="1699576" y="1497339"/>
                  <a:pt x="1460768" y="1448716"/>
                </a:cubicBezTo>
                <a:cubicBezTo>
                  <a:pt x="1221960" y="1400093"/>
                  <a:pt x="1236573" y="1345190"/>
                  <a:pt x="1024099" y="1270855"/>
                </a:cubicBezTo>
                <a:cubicBezTo>
                  <a:pt x="908223" y="1286417"/>
                  <a:pt x="728547" y="1234583"/>
                  <a:pt x="609833" y="1270855"/>
                </a:cubicBezTo>
                <a:cubicBezTo>
                  <a:pt x="491119" y="1307127"/>
                  <a:pt x="360928" y="1251554"/>
                  <a:pt x="211813" y="1270855"/>
                </a:cubicBezTo>
                <a:cubicBezTo>
                  <a:pt x="108564" y="1262709"/>
                  <a:pt x="-11251" y="1193885"/>
                  <a:pt x="0" y="1059042"/>
                </a:cubicBezTo>
                <a:lnTo>
                  <a:pt x="0" y="1059046"/>
                </a:lnTo>
                <a:cubicBezTo>
                  <a:pt x="-4810" y="943041"/>
                  <a:pt x="1672" y="825076"/>
                  <a:pt x="0" y="741332"/>
                </a:cubicBezTo>
                <a:lnTo>
                  <a:pt x="0" y="741332"/>
                </a:lnTo>
                <a:cubicBezTo>
                  <a:pt x="-16402" y="550935"/>
                  <a:pt x="49649" y="363687"/>
                  <a:pt x="0" y="211813"/>
                </a:cubicBezTo>
                <a:close/>
              </a:path>
            </a:pathLst>
          </a:custGeom>
          <a:solidFill>
            <a:schemeClr val="bg1"/>
          </a:solidFill>
          <a:ln>
            <a:solidFill>
              <a:srgbClr val="7030A0"/>
            </a:solidFill>
            <a:prstDash val="sysDot"/>
            <a:extLst>
              <a:ext uri="{C807C97D-BFC1-408E-A445-0C87EB9F89A2}">
                <ask:lineSketchStyleProps xmlns:ask="http://schemas.microsoft.com/office/drawing/2018/sketchyshapes" sd="1219033472">
                  <a:prstGeom prst="wedgeRoundRectCallout">
                    <a:avLst>
                      <a:gd name="adj1" fmla="val 60152"/>
                      <a:gd name="adj2" fmla="val 7915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000"/>
                </a:solidFill>
              </a:rPr>
              <a:t>Current State</a:t>
            </a:r>
          </a:p>
        </p:txBody>
      </p:sp>
    </p:spTree>
    <p:extLst>
      <p:ext uri="{BB962C8B-B14F-4D97-AF65-F5344CB8AC3E}">
        <p14:creationId xmlns:p14="http://schemas.microsoft.com/office/powerpoint/2010/main" val="3927107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3493AE7-4319-534A-9DC7-3815F0997016}"/>
              </a:ext>
            </a:extLst>
          </p:cNvPr>
          <p:cNvSpPr txBox="1">
            <a:spLocks/>
          </p:cNvSpPr>
          <p:nvPr/>
        </p:nvSpPr>
        <p:spPr>
          <a:xfrm>
            <a:off x="0" y="0"/>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endParaRPr lang="en-US" sz="2400" dirty="0">
              <a:solidFill>
                <a:schemeClr val="bg1"/>
              </a:solidFill>
              <a:latin typeface="+mn-lt"/>
            </a:endParaRPr>
          </a:p>
        </p:txBody>
      </p:sp>
      <p:sp>
        <p:nvSpPr>
          <p:cNvPr id="59" name="Title 1">
            <a:extLst>
              <a:ext uri="{FF2B5EF4-FFF2-40B4-BE49-F238E27FC236}">
                <a16:creationId xmlns:a16="http://schemas.microsoft.com/office/drawing/2014/main" id="{3B92893E-B3EF-7B49-8818-E9FD2CDEB9E3}"/>
              </a:ext>
            </a:extLst>
          </p:cNvPr>
          <p:cNvSpPr txBox="1">
            <a:spLocks/>
          </p:cNvSpPr>
          <p:nvPr/>
        </p:nvSpPr>
        <p:spPr>
          <a:xfrm>
            <a:off x="0" y="280438"/>
            <a:ext cx="12192000" cy="392288"/>
          </a:xfrm>
          <a:prstGeom prst="rect">
            <a:avLst/>
          </a:prstGeom>
          <a:solidFill>
            <a:schemeClr val="accent1">
              <a:lumMod val="50000"/>
            </a:schemeClr>
          </a:solidFill>
        </p:spPr>
        <p:txBody>
          <a:bodyPr vert="horz" lIns="91440" tIns="45720" rIns="91440" bIns="45720" rtlCol="0" anchor="t">
            <a:normAutofit fontScale="6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r>
              <a:rPr lang="en-US" sz="2400" dirty="0">
                <a:solidFill>
                  <a:schemeClr val="bg1"/>
                </a:solidFill>
                <a:latin typeface="+mn-lt"/>
              </a:rPr>
              <a:t>                                                                                            </a:t>
            </a:r>
            <a:r>
              <a:rPr lang="en-US" sz="3500" dirty="0">
                <a:solidFill>
                  <a:schemeClr val="bg1"/>
                </a:solidFill>
                <a:latin typeface="+mn-lt"/>
              </a:rPr>
              <a:t>Measure	</a:t>
            </a:r>
            <a:r>
              <a:rPr lang="en-US" sz="2900" dirty="0">
                <a:solidFill>
                  <a:schemeClr val="bg1"/>
                </a:solidFill>
                <a:latin typeface="+mn-lt"/>
              </a:rPr>
              <a:t>                                            Tool Used: Data Stratification Tree</a:t>
            </a:r>
          </a:p>
        </p:txBody>
      </p:sp>
      <p:sp>
        <p:nvSpPr>
          <p:cNvPr id="60" name="Title 1">
            <a:extLst>
              <a:ext uri="{FF2B5EF4-FFF2-40B4-BE49-F238E27FC236}">
                <a16:creationId xmlns:a16="http://schemas.microsoft.com/office/drawing/2014/main" id="{7312FB71-118C-B34A-82E1-61FF6E87BEE6}"/>
              </a:ext>
            </a:extLst>
          </p:cNvPr>
          <p:cNvSpPr txBox="1">
            <a:spLocks/>
          </p:cNvSpPr>
          <p:nvPr/>
        </p:nvSpPr>
        <p:spPr>
          <a:xfrm>
            <a:off x="0" y="6482888"/>
            <a:ext cx="12192000" cy="368793"/>
          </a:xfrm>
          <a:prstGeom prst="rect">
            <a:avLst/>
          </a:prstGeom>
          <a:solidFill>
            <a:schemeClr val="accent1">
              <a:lumMod val="50000"/>
            </a:schemeClr>
          </a:solidFill>
        </p:spPr>
        <p:txBody>
          <a:bodyPr vert="horz" lIns="91440" tIns="45720" rIns="91440" bIns="45720" rtlCol="0" anchor="t">
            <a:normAutofit/>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pPr algn="r"/>
            <a:r>
              <a:rPr lang="en-US" sz="1600" dirty="0">
                <a:solidFill>
                  <a:schemeClr val="bg1"/>
                </a:solidFill>
                <a:latin typeface="+mn-lt"/>
              </a:rPr>
              <a:t>Prepared by: Sathish Kumar Rajendiran</a:t>
            </a:r>
          </a:p>
        </p:txBody>
      </p:sp>
      <p:sp>
        <p:nvSpPr>
          <p:cNvPr id="8" name="Rectangle 7">
            <a:extLst>
              <a:ext uri="{FF2B5EF4-FFF2-40B4-BE49-F238E27FC236}">
                <a16:creationId xmlns:a16="http://schemas.microsoft.com/office/drawing/2014/main" id="{DEDA8952-5BBB-4648-A561-BF4D707F577C}"/>
              </a:ext>
            </a:extLst>
          </p:cNvPr>
          <p:cNvSpPr/>
          <p:nvPr/>
        </p:nvSpPr>
        <p:spPr>
          <a:xfrm>
            <a:off x="541601" y="2020096"/>
            <a:ext cx="11108797" cy="2554545"/>
          </a:xfrm>
          <a:prstGeom prst="rect">
            <a:avLst/>
          </a:prstGeom>
        </p:spPr>
        <p:txBody>
          <a:bodyPr wrap="square">
            <a:spAutoFit/>
          </a:bodyPr>
          <a:lstStyle/>
          <a:p>
            <a:r>
              <a:rPr lang="en-US" sz="1600" b="1" dirty="0">
                <a:solidFill>
                  <a:schemeClr val="tx2">
                    <a:lumMod val="75000"/>
                  </a:schemeClr>
                </a:solidFill>
                <a:latin typeface="Calibri" panose="020F0502020204030204" pitchFamily="34" charset="0"/>
                <a:cs typeface="Calibri" panose="020F0502020204030204" pitchFamily="34" charset="0"/>
              </a:rPr>
              <a:t> </a:t>
            </a:r>
            <a:r>
              <a:rPr lang="en-US" sz="1600" b="1" dirty="0"/>
              <a:t>Data Stratification Tree</a:t>
            </a:r>
          </a:p>
          <a:p>
            <a:r>
              <a:rPr lang="en-US" sz="1600" dirty="0"/>
              <a:t>	I thought Data Stratification Tree would be appropriate here as Identifying and eliminating the x-variable would improve the quality of the Commissions process. So, I went through top few variable would really make an impact.  After meeting with SalesOps and Accounting team , I have inferred that it’s a combination both human error (wrong booking details entered in the system, quota allocation.) and process changes in other systems (Account/territory movement etc.).</a:t>
            </a:r>
          </a:p>
          <a:p>
            <a:endParaRPr lang="en-US" sz="1600" dirty="0"/>
          </a:p>
          <a:p>
            <a:r>
              <a:rPr lang="en-US" sz="1600" dirty="0"/>
              <a:t>	However, We didn’t have solid evidences captured in the system that what was done to adjust the commissions whenever a conflict was recorded. So, I couldn’t go back and reconcile the numbers against these variable. We have recommended including the Reason category as mandatory going forward. Fortunately, I was able to get the numbers reconciled for most of Jan 2020 as it was very recent.</a:t>
            </a:r>
            <a:endParaRPr lang="en-US" sz="1600" dirty="0">
              <a:solidFill>
                <a:schemeClr val="tx2">
                  <a:lumMod val="75000"/>
                </a:schemeClr>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82347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49BFBB-2DC3-8942-83F0-D1126E62FBDF}"/>
              </a:ext>
            </a:extLst>
          </p:cNvPr>
          <p:cNvSpPr txBox="1">
            <a:spLocks/>
          </p:cNvSpPr>
          <p:nvPr/>
        </p:nvSpPr>
        <p:spPr>
          <a:xfrm>
            <a:off x="0" y="0"/>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endParaRPr lang="en-US" sz="2400" dirty="0">
              <a:solidFill>
                <a:schemeClr val="bg1"/>
              </a:solidFill>
              <a:latin typeface="+mn-lt"/>
            </a:endParaRPr>
          </a:p>
        </p:txBody>
      </p:sp>
      <p:sp>
        <p:nvSpPr>
          <p:cNvPr id="59" name="Title 1">
            <a:extLst>
              <a:ext uri="{FF2B5EF4-FFF2-40B4-BE49-F238E27FC236}">
                <a16:creationId xmlns:a16="http://schemas.microsoft.com/office/drawing/2014/main" id="{3B92893E-B3EF-7B49-8818-E9FD2CDEB9E3}"/>
              </a:ext>
            </a:extLst>
          </p:cNvPr>
          <p:cNvSpPr txBox="1">
            <a:spLocks/>
          </p:cNvSpPr>
          <p:nvPr/>
        </p:nvSpPr>
        <p:spPr>
          <a:xfrm>
            <a:off x="0" y="280438"/>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r>
              <a:rPr lang="en-US" sz="2400" dirty="0">
                <a:solidFill>
                  <a:schemeClr val="bg1"/>
                </a:solidFill>
                <a:latin typeface="+mn-lt"/>
              </a:rPr>
              <a:t>Measure – Variables spread in Q1 FY21</a:t>
            </a:r>
          </a:p>
        </p:txBody>
      </p:sp>
      <p:sp>
        <p:nvSpPr>
          <p:cNvPr id="60" name="Title 1">
            <a:extLst>
              <a:ext uri="{FF2B5EF4-FFF2-40B4-BE49-F238E27FC236}">
                <a16:creationId xmlns:a16="http://schemas.microsoft.com/office/drawing/2014/main" id="{7312FB71-118C-B34A-82E1-61FF6E87BEE6}"/>
              </a:ext>
            </a:extLst>
          </p:cNvPr>
          <p:cNvSpPr txBox="1">
            <a:spLocks/>
          </p:cNvSpPr>
          <p:nvPr/>
        </p:nvSpPr>
        <p:spPr>
          <a:xfrm>
            <a:off x="0" y="6482888"/>
            <a:ext cx="12192000" cy="368793"/>
          </a:xfrm>
          <a:prstGeom prst="rect">
            <a:avLst/>
          </a:prstGeom>
          <a:solidFill>
            <a:schemeClr val="accent1">
              <a:lumMod val="50000"/>
            </a:schemeClr>
          </a:solidFill>
        </p:spPr>
        <p:txBody>
          <a:bodyPr vert="horz" lIns="91440" tIns="45720" rIns="91440" bIns="45720" rtlCol="0" anchor="t">
            <a:normAutofit/>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pPr algn="r"/>
            <a:r>
              <a:rPr lang="en-US" sz="1600">
                <a:solidFill>
                  <a:schemeClr val="bg1"/>
                </a:solidFill>
                <a:latin typeface="+mn-lt"/>
              </a:rPr>
              <a:t>Prepared by: Sathish Kumar Rajendiran</a:t>
            </a:r>
            <a:endParaRPr lang="en-US" sz="1600" dirty="0">
              <a:solidFill>
                <a:schemeClr val="bg1"/>
              </a:solidFill>
              <a:latin typeface="+mn-lt"/>
            </a:endParaRPr>
          </a:p>
        </p:txBody>
      </p:sp>
      <p:pic>
        <p:nvPicPr>
          <p:cNvPr id="13" name="Picture 12">
            <a:extLst>
              <a:ext uri="{FF2B5EF4-FFF2-40B4-BE49-F238E27FC236}">
                <a16:creationId xmlns:a16="http://schemas.microsoft.com/office/drawing/2014/main" id="{3C4845E9-B8A8-E946-893D-EA43C617DD2E}"/>
              </a:ext>
            </a:extLst>
          </p:cNvPr>
          <p:cNvPicPr>
            <a:picLocks noChangeAspect="1"/>
          </p:cNvPicPr>
          <p:nvPr/>
        </p:nvPicPr>
        <p:blipFill>
          <a:blip r:embed="rId2"/>
          <a:stretch>
            <a:fillRect/>
          </a:stretch>
        </p:blipFill>
        <p:spPr>
          <a:xfrm>
            <a:off x="2026156" y="1157418"/>
            <a:ext cx="8932996" cy="4697027"/>
          </a:xfrm>
          <a:prstGeom prst="rect">
            <a:avLst/>
          </a:prstGeom>
        </p:spPr>
      </p:pic>
    </p:spTree>
    <p:extLst>
      <p:ext uri="{BB962C8B-B14F-4D97-AF65-F5344CB8AC3E}">
        <p14:creationId xmlns:p14="http://schemas.microsoft.com/office/powerpoint/2010/main" val="4239790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49BFBB-2DC3-8942-83F0-D1126E62FBDF}"/>
              </a:ext>
            </a:extLst>
          </p:cNvPr>
          <p:cNvSpPr txBox="1">
            <a:spLocks/>
          </p:cNvSpPr>
          <p:nvPr/>
        </p:nvSpPr>
        <p:spPr>
          <a:xfrm>
            <a:off x="0" y="0"/>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endParaRPr lang="en-US" sz="2400" dirty="0">
              <a:solidFill>
                <a:schemeClr val="bg1"/>
              </a:solidFill>
              <a:latin typeface="+mn-lt"/>
            </a:endParaRPr>
          </a:p>
        </p:txBody>
      </p:sp>
      <p:sp>
        <p:nvSpPr>
          <p:cNvPr id="59" name="Title 1">
            <a:extLst>
              <a:ext uri="{FF2B5EF4-FFF2-40B4-BE49-F238E27FC236}">
                <a16:creationId xmlns:a16="http://schemas.microsoft.com/office/drawing/2014/main" id="{3B92893E-B3EF-7B49-8818-E9FD2CDEB9E3}"/>
              </a:ext>
            </a:extLst>
          </p:cNvPr>
          <p:cNvSpPr txBox="1">
            <a:spLocks/>
          </p:cNvSpPr>
          <p:nvPr/>
        </p:nvSpPr>
        <p:spPr>
          <a:xfrm>
            <a:off x="0" y="280438"/>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r>
              <a:rPr lang="en-US" sz="2400" dirty="0">
                <a:solidFill>
                  <a:schemeClr val="bg1"/>
                </a:solidFill>
                <a:latin typeface="+mn-lt"/>
              </a:rPr>
              <a:t>Measure – Impact on Stratification factors Q1 FY21</a:t>
            </a:r>
          </a:p>
        </p:txBody>
      </p:sp>
      <p:sp>
        <p:nvSpPr>
          <p:cNvPr id="60" name="Title 1">
            <a:extLst>
              <a:ext uri="{FF2B5EF4-FFF2-40B4-BE49-F238E27FC236}">
                <a16:creationId xmlns:a16="http://schemas.microsoft.com/office/drawing/2014/main" id="{7312FB71-118C-B34A-82E1-61FF6E87BEE6}"/>
              </a:ext>
            </a:extLst>
          </p:cNvPr>
          <p:cNvSpPr txBox="1">
            <a:spLocks/>
          </p:cNvSpPr>
          <p:nvPr/>
        </p:nvSpPr>
        <p:spPr>
          <a:xfrm>
            <a:off x="0" y="6482888"/>
            <a:ext cx="12192000" cy="368793"/>
          </a:xfrm>
          <a:prstGeom prst="rect">
            <a:avLst/>
          </a:prstGeom>
          <a:solidFill>
            <a:schemeClr val="accent1">
              <a:lumMod val="50000"/>
            </a:schemeClr>
          </a:solidFill>
        </p:spPr>
        <p:txBody>
          <a:bodyPr vert="horz" lIns="91440" tIns="45720" rIns="91440" bIns="45720" rtlCol="0" anchor="t">
            <a:normAutofit/>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pPr algn="r"/>
            <a:r>
              <a:rPr lang="en-US" sz="1600">
                <a:solidFill>
                  <a:schemeClr val="bg1"/>
                </a:solidFill>
                <a:latin typeface="+mn-lt"/>
              </a:rPr>
              <a:t>Prepared by: Sathish Kumar Rajendiran</a:t>
            </a:r>
            <a:endParaRPr lang="en-US" sz="1600" dirty="0">
              <a:solidFill>
                <a:schemeClr val="bg1"/>
              </a:solidFill>
              <a:latin typeface="+mn-lt"/>
            </a:endParaRPr>
          </a:p>
        </p:txBody>
      </p:sp>
      <p:pic>
        <p:nvPicPr>
          <p:cNvPr id="9" name="Picture 8">
            <a:extLst>
              <a:ext uri="{FF2B5EF4-FFF2-40B4-BE49-F238E27FC236}">
                <a16:creationId xmlns:a16="http://schemas.microsoft.com/office/drawing/2014/main" id="{914A264B-9092-C24C-A78C-B698C446BE90}"/>
              </a:ext>
            </a:extLst>
          </p:cNvPr>
          <p:cNvPicPr>
            <a:picLocks noChangeAspect="1"/>
          </p:cNvPicPr>
          <p:nvPr/>
        </p:nvPicPr>
        <p:blipFill>
          <a:blip r:embed="rId2"/>
          <a:stretch>
            <a:fillRect/>
          </a:stretch>
        </p:blipFill>
        <p:spPr>
          <a:xfrm>
            <a:off x="107545" y="1187450"/>
            <a:ext cx="11976909" cy="4483100"/>
          </a:xfrm>
          <a:prstGeom prst="rect">
            <a:avLst/>
          </a:prstGeom>
        </p:spPr>
      </p:pic>
    </p:spTree>
    <p:extLst>
      <p:ext uri="{BB962C8B-B14F-4D97-AF65-F5344CB8AC3E}">
        <p14:creationId xmlns:p14="http://schemas.microsoft.com/office/powerpoint/2010/main" val="2326370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close up of a keyboard&#10;&#10;Description automatically generated">
            <a:extLst>
              <a:ext uri="{FF2B5EF4-FFF2-40B4-BE49-F238E27FC236}">
                <a16:creationId xmlns:a16="http://schemas.microsoft.com/office/drawing/2014/main" id="{3282CA20-CA22-8D43-B2CA-A98A3630915A}"/>
              </a:ext>
            </a:extLst>
          </p:cNvPr>
          <p:cNvPicPr>
            <a:picLocks noChangeAspect="1"/>
          </p:cNvPicPr>
          <p:nvPr/>
        </p:nvPicPr>
        <p:blipFill rotWithShape="1">
          <a:blip r:embed="rId2"/>
          <a:srcRect l="2432" r="12289" b="-1"/>
          <a:stretch/>
        </p:blipFill>
        <p:spPr>
          <a:xfrm>
            <a:off x="1440464" y="1123527"/>
            <a:ext cx="6689410" cy="4604800"/>
          </a:xfrm>
          <a:prstGeom prst="rect">
            <a:avLst/>
          </a:prstGeom>
        </p:spPr>
      </p:pic>
      <p:cxnSp>
        <p:nvCxnSpPr>
          <p:cNvPr id="96" name="Straight Connector 95">
            <a:extLst>
              <a:ext uri="{FF2B5EF4-FFF2-40B4-BE49-F238E27FC236}">
                <a16:creationId xmlns:a16="http://schemas.microsoft.com/office/drawing/2014/main" id="{E12350F3-DB83-413A-980B-1CEB92498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w="19050">
            <a:solidFill>
              <a:srgbClr val="E4BB7D"/>
            </a:solidFill>
          </a:ln>
        </p:spPr>
        <p:style>
          <a:lnRef idx="1">
            <a:schemeClr val="accent1"/>
          </a:lnRef>
          <a:fillRef idx="0">
            <a:schemeClr val="accent1"/>
          </a:fillRef>
          <a:effectRef idx="0">
            <a:schemeClr val="accent1"/>
          </a:effectRef>
          <a:fontRef idx="minor">
            <a:schemeClr val="tx1"/>
          </a:fontRef>
        </p:style>
      </p:cxnSp>
      <p:sp>
        <p:nvSpPr>
          <p:cNvPr id="59" name="Title 1">
            <a:extLst>
              <a:ext uri="{FF2B5EF4-FFF2-40B4-BE49-F238E27FC236}">
                <a16:creationId xmlns:a16="http://schemas.microsoft.com/office/drawing/2014/main" id="{3B92893E-B3EF-7B49-8818-E9FD2CDEB9E3}"/>
              </a:ext>
            </a:extLst>
          </p:cNvPr>
          <p:cNvSpPr txBox="1">
            <a:spLocks/>
          </p:cNvSpPr>
          <p:nvPr/>
        </p:nvSpPr>
        <p:spPr>
          <a:xfrm>
            <a:off x="8842248" y="1481328"/>
            <a:ext cx="2926080" cy="2468880"/>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pPr algn="l">
              <a:lnSpc>
                <a:spcPct val="90000"/>
              </a:lnSpc>
              <a:spcAft>
                <a:spcPts val="600"/>
              </a:spcAft>
            </a:pPr>
            <a:r>
              <a:rPr lang="en-US" sz="4000" dirty="0">
                <a:solidFill>
                  <a:schemeClr val="tx1"/>
                </a:solidFill>
                <a:latin typeface="+mj-lt"/>
                <a:ea typeface="+mj-ea"/>
                <a:cs typeface="+mj-cs"/>
              </a:rPr>
              <a:t>	Analyze			</a:t>
            </a:r>
          </a:p>
        </p:txBody>
      </p:sp>
      <p:sp>
        <p:nvSpPr>
          <p:cNvPr id="7" name="Title 1">
            <a:extLst>
              <a:ext uri="{FF2B5EF4-FFF2-40B4-BE49-F238E27FC236}">
                <a16:creationId xmlns:a16="http://schemas.microsoft.com/office/drawing/2014/main" id="{A149BFBB-2DC3-8942-83F0-D1126E62FBDF}"/>
              </a:ext>
            </a:extLst>
          </p:cNvPr>
          <p:cNvSpPr txBox="1">
            <a:spLocks/>
          </p:cNvSpPr>
          <p:nvPr/>
        </p:nvSpPr>
        <p:spPr>
          <a:xfrm>
            <a:off x="0" y="0"/>
            <a:ext cx="12192000" cy="392288"/>
          </a:xfrm>
          <a:prstGeom prst="rect">
            <a:avLst/>
          </a:prstGeom>
          <a:solidFill>
            <a:schemeClr val="accent1">
              <a:lumMod val="50000"/>
            </a:schemeClr>
          </a:solidFill>
        </p:spPr>
        <p:txBody>
          <a:bodyPr vert="horz" lIns="91440" tIns="45720" rIns="91440" bIns="45720" rtlCol="0" anchor="t">
            <a:normAutofit fontScale="92500" lnSpcReduction="20000"/>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endParaRPr lang="en-US" sz="2400" dirty="0">
              <a:solidFill>
                <a:schemeClr val="bg1"/>
              </a:solidFill>
              <a:latin typeface="+mn-lt"/>
            </a:endParaRPr>
          </a:p>
        </p:txBody>
      </p:sp>
      <p:sp>
        <p:nvSpPr>
          <p:cNvPr id="60" name="Title 1">
            <a:extLst>
              <a:ext uri="{FF2B5EF4-FFF2-40B4-BE49-F238E27FC236}">
                <a16:creationId xmlns:a16="http://schemas.microsoft.com/office/drawing/2014/main" id="{7312FB71-118C-B34A-82E1-61FF6E87BEE6}"/>
              </a:ext>
            </a:extLst>
          </p:cNvPr>
          <p:cNvSpPr txBox="1">
            <a:spLocks/>
          </p:cNvSpPr>
          <p:nvPr/>
        </p:nvSpPr>
        <p:spPr>
          <a:xfrm>
            <a:off x="0" y="6482888"/>
            <a:ext cx="12192000" cy="368793"/>
          </a:xfrm>
          <a:prstGeom prst="rect">
            <a:avLst/>
          </a:prstGeom>
          <a:solidFill>
            <a:schemeClr val="accent1">
              <a:lumMod val="50000"/>
            </a:schemeClr>
          </a:solidFill>
        </p:spPr>
        <p:txBody>
          <a:bodyPr vert="horz" lIns="91440" tIns="45720" rIns="91440" bIns="45720" rtlCol="0" anchor="t">
            <a:normAutofit/>
          </a:bodyPr>
          <a:lstStyle>
            <a:lvl1pPr algn="ctr" defTabSz="914400" rtl="0" eaLnBrk="1" latinLnBrk="0" hangingPunct="1">
              <a:spcBef>
                <a:spcPct val="0"/>
              </a:spcBef>
              <a:buNone/>
              <a:defRPr sz="2800" b="0" i="0" kern="1200">
                <a:solidFill>
                  <a:schemeClr val="tx2"/>
                </a:solidFill>
                <a:latin typeface="Verdana" charset="0"/>
                <a:ea typeface="Verdana" charset="0"/>
                <a:cs typeface="Verdana" charset="0"/>
              </a:defRPr>
            </a:lvl1pPr>
          </a:lstStyle>
          <a:p>
            <a:pPr algn="r">
              <a:spcAft>
                <a:spcPts val="600"/>
              </a:spcAft>
            </a:pPr>
            <a:r>
              <a:rPr lang="en-US" sz="1600" dirty="0">
                <a:solidFill>
                  <a:schemeClr val="bg1"/>
                </a:solidFill>
                <a:latin typeface="+mn-lt"/>
              </a:rPr>
              <a:t>Prepared by: Sathish Kumar Rajendiran</a:t>
            </a:r>
            <a:endParaRPr lang="en-US" sz="1600">
              <a:solidFill>
                <a:schemeClr val="bg1"/>
              </a:solidFill>
              <a:latin typeface="+mn-lt"/>
            </a:endParaRPr>
          </a:p>
        </p:txBody>
      </p:sp>
    </p:spTree>
    <p:extLst>
      <p:ext uri="{BB962C8B-B14F-4D97-AF65-F5344CB8AC3E}">
        <p14:creationId xmlns:p14="http://schemas.microsoft.com/office/powerpoint/2010/main" val="17530478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TotalTime>
  <Words>1307</Words>
  <Application>Microsoft Macintosh PowerPoint</Application>
  <PresentationFormat>Widescreen</PresentationFormat>
  <Paragraphs>124</Paragraphs>
  <Slides>16</Slides>
  <Notes>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Trebuchet MS</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Sathish Kumar Rajendiran</dc:creator>
  <cp:lastModifiedBy>Sathish Kumar Rajendiran</cp:lastModifiedBy>
  <cp:revision>42</cp:revision>
  <dcterms:created xsi:type="dcterms:W3CDTF">2020-03-20T00:57:29Z</dcterms:created>
  <dcterms:modified xsi:type="dcterms:W3CDTF">2020-06-18T18:20:20Z</dcterms:modified>
</cp:coreProperties>
</file>